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.xml" ContentType="application/vnd.openxmlformats-officedocument.presentationml.tags+xml"/>
  <Override PartName="/ppt/notesSlides/notesSlide11.xml" ContentType="application/vnd.openxmlformats-officedocument.presentationml.notesSlide+xml"/>
  <Override PartName="/ppt/tags/tag3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86" r:id="rId3"/>
    <p:sldMasterId id="2147483698" r:id="rId4"/>
    <p:sldMasterId id="2147483710" r:id="rId5"/>
    <p:sldMasterId id="2147483723" r:id="rId6"/>
  </p:sldMasterIdLst>
  <p:notesMasterIdLst>
    <p:notesMasterId r:id="rId45"/>
  </p:notesMasterIdLst>
  <p:sldIdLst>
    <p:sldId id="294" r:id="rId7"/>
    <p:sldId id="290" r:id="rId8"/>
    <p:sldId id="263" r:id="rId9"/>
    <p:sldId id="264" r:id="rId10"/>
    <p:sldId id="266" r:id="rId11"/>
    <p:sldId id="291" r:id="rId12"/>
    <p:sldId id="375" r:id="rId13"/>
    <p:sldId id="376" r:id="rId14"/>
    <p:sldId id="377" r:id="rId15"/>
    <p:sldId id="379" r:id="rId16"/>
    <p:sldId id="380" r:id="rId17"/>
    <p:sldId id="392" r:id="rId18"/>
    <p:sldId id="383" r:id="rId19"/>
    <p:sldId id="390" r:id="rId20"/>
    <p:sldId id="337" r:id="rId21"/>
    <p:sldId id="385" r:id="rId22"/>
    <p:sldId id="384" r:id="rId23"/>
    <p:sldId id="371" r:id="rId24"/>
    <p:sldId id="372" r:id="rId25"/>
    <p:sldId id="386" r:id="rId26"/>
    <p:sldId id="387" r:id="rId27"/>
    <p:sldId id="389" r:id="rId28"/>
    <p:sldId id="319" r:id="rId29"/>
    <p:sldId id="296" r:id="rId30"/>
    <p:sldId id="297" r:id="rId31"/>
    <p:sldId id="361" r:id="rId32"/>
    <p:sldId id="373" r:id="rId33"/>
    <p:sldId id="356" r:id="rId34"/>
    <p:sldId id="359" r:id="rId35"/>
    <p:sldId id="360" r:id="rId36"/>
    <p:sldId id="357" r:id="rId37"/>
    <p:sldId id="374" r:id="rId38"/>
    <p:sldId id="358" r:id="rId39"/>
    <p:sldId id="395" r:id="rId40"/>
    <p:sldId id="394" r:id="rId41"/>
    <p:sldId id="310" r:id="rId42"/>
    <p:sldId id="298" r:id="rId43"/>
    <p:sldId id="261" r:id="rId44"/>
  </p:sldIdLst>
  <p:sldSz cx="9144000" cy="6858000" type="screen4x3"/>
  <p:notesSz cx="6858000" cy="9144000"/>
  <p:custDataLst>
    <p:tags r:id="rId4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0000FF"/>
    <a:srgbClr val="DEBDFF"/>
    <a:srgbClr val="CC99FF"/>
    <a:srgbClr val="CC00FF"/>
    <a:srgbClr val="1909E5"/>
    <a:srgbClr val="FF3399"/>
    <a:srgbClr val="FF0000"/>
    <a:srgbClr val="0C0C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71" autoAdjust="0"/>
    <p:restoredTop sz="93979" autoAdjust="0"/>
  </p:normalViewPr>
  <p:slideViewPr>
    <p:cSldViewPr>
      <p:cViewPr varScale="1">
        <p:scale>
          <a:sx n="69" d="100"/>
          <a:sy n="69" d="100"/>
        </p:scale>
        <p:origin x="-158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slide" Target="slides/slide3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viewProps" Target="viewProps.xml"/><Relationship Id="rId8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9.wmf"/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12581A-965C-41F1-9E25-8C04C03FCEDD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A1C78-9288-4D5E-B0F3-1C9D62A6D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751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960159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028833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265253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8080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416243-B1CC-412C-B69B-53F39073397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8283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416243-B1CC-412C-B69B-53F39073397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0858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DDC35EC-C488-453E-A080-9BEF5C1FB847}" type="slidenum">
              <a:rPr lang="en-US" smtClean="0"/>
              <a:pPr eaLnBrk="1" hangingPunct="1"/>
              <a:t>22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3763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685156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933361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12006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9663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6521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5746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8679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4264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C51986-E096-4D2D-8AE9-93BDCB75FCA4}" type="slidenum">
              <a:rPr lang="en-US">
                <a:solidFill>
                  <a:srgbClr val="000000"/>
                </a:solidFill>
              </a:rPr>
              <a:pPr/>
              <a:t>38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5508-47F2-4AB0-8024-C08596298C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8184C-B07B-4F1F-97ED-7D7F222D40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5E739-FAC8-4AEC-A79D-47F7C79925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99664-AC4D-4A03-B9B7-4FB1E1CBC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D5DDF-24E0-4EBC-BD5F-22A4C4A2A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DBF60-6C6F-4213-93BC-2F5A397155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C246C-1604-4C35-A2B6-BE266E92F6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5D090-7222-4C26-8609-88CE3BD72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615BC-B768-4027-8BD9-B7F906FEA3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9E2E-78D2-4819-B9B1-9CE6E92765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F9A4-5DF9-41D8-9F57-1B99A6590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4C26B-1349-41C4-BC22-15A950583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87018-D0AB-4C76-A8F9-A1E24012C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0FC4DB0-1B01-4A52-A69A-B4D15C865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7241DCC-2715-439B-8A82-8C19A3AF9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495847-5D92-45E7-9D1A-49E65DD68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0F7628-9B5F-493E-BEBC-E01055E7C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B09CE5D-0D80-42A4-A756-618099F9E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0FAB53B-5DBE-4D6C-89DD-F13D5F8185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D6599BB-3825-4B93-9B94-E694BDC7F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AF9E847-0979-4262-BD9D-E06AB3A1B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AF68F4-2D87-4F7F-A7E6-7EC0B4603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3CBFFAB-BCED-4A9C-A84B-B8E761544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4F9FB17-0B9D-42A8-90A8-3C689217C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2ED1719-7543-444E-980E-6903B23FB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F65E07D-0E88-4A50-B50E-EE02575B5F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0D3A640-A8B4-49D0-B0E7-BD58D2286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0484357-5CD4-4A5A-98F4-369E2A857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425C9A7-AEAC-4BE5-91D0-A12062814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61EF641-368F-457E-82A8-03F180927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5DE285A-ED90-495E-A08D-902C992DD6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BB0A60B-98A9-4EC9-A998-607965A10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2FF4BDD-0959-4AD3-8C45-C8232C37B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5A9F87A-D60C-4F6C-B15F-229395378B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5AB35CE-3C1C-452A-9020-AE2347DEC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D46E20-AE1C-4331-B0DE-D28EA2A6AE1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86939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E485A-F663-4844-AB3D-8A06CA8A1F3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77589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2EE5F0-15F3-4ABE-BFC0-5AFB8C8C3EF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73479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0C3D9F-9095-4FCC-9885-CAD71264ACA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8295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4FB1F-0B2E-40EA-B023-EBD766C7ADE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17733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9D2598-7538-48B8-BD0D-9D34D977309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08808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1B3C3F-E5AB-4291-A99E-13FB0F02F22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31063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153C01-D8B1-466E-81C6-AB8D6EF6305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60681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ECE625-0AAC-458B-921F-15C1974C17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79576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C39CC0-B9F4-4CAD-B4D9-67C97A131EB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07127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A28002-27BF-474A-805D-235CCC79655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05797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FD28F7-2DC1-41D8-AD3D-6A2677328D6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803985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0D6F3-53E7-49F3-8D88-A618C7A93C1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81533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947003-5890-4E34-B1A7-AE40A57A3EB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45347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B2C008-CF91-4C3F-9210-8BDF3A2F513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13238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3F32D7-EAEC-49B9-885B-95943EAC28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65903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392D4C-F437-4D22-99C1-E41F286F0F2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5184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C2AB3-57CF-4511-BA7A-1703DFECAB2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48845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BD4528-A70D-4F9D-AFF7-6031740F57A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56444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B8CE54-6A8C-4140-957E-26D9CC3F789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42102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C0F0B-214C-4088-8EA4-992C2369068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9892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AFEC25-9DA6-4414-8BC9-1C567A296B0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96554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16F046-CD73-40C6-8DEA-B9EF2BDAE8C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50612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F056C-A27D-43B4-9240-73DEB263983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63476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BDD62F-6854-4ABB-B88C-030D11FD7A7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577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slideLayout" Target="../slideLayouts/slideLayout71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Relationship Id="rId14" Type="http://schemas.openxmlformats.org/officeDocument/2006/relationships/theme" Target="../theme/theme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23/05/2014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A8C53A-3414-490D-A37E-98D17D0221E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FF7CA09-8ECA-42AB-90EF-77C3B708C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CAF99D5-5A35-4A73-8D8A-A3AEA8B33D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5480AC-FD0E-49D6-8AE0-638D787500D4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353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C513312-CEB3-40A5-8373-07335D7513A8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132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3.jpeg"/><Relationship Id="rId4" Type="http://schemas.openxmlformats.org/officeDocument/2006/relationships/image" Target="../media/image11.wmf"/><Relationship Id="rId9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14.png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.png"/><Relationship Id="rId9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image" Target="../media/image14.png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.png"/><Relationship Id="rId9" Type="http://schemas.openxmlformats.org/officeDocument/2006/relationships/image" Target="../media/image13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1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1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13" Type="http://schemas.openxmlformats.org/officeDocument/2006/relationships/image" Target="../media/image23.wmf"/><Relationship Id="rId3" Type="http://schemas.openxmlformats.org/officeDocument/2006/relationships/notesSlide" Target="../notesSlides/notesSlide10.xml"/><Relationship Id="rId7" Type="http://schemas.openxmlformats.org/officeDocument/2006/relationships/oleObject" Target="../embeddings/oleObject11.bin"/><Relationship Id="rId12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4.emf"/><Relationship Id="rId11" Type="http://schemas.openxmlformats.org/officeDocument/2006/relationships/image" Target="../media/image22.wmf"/><Relationship Id="rId5" Type="http://schemas.openxmlformats.org/officeDocument/2006/relationships/image" Target="../media/image3.jpeg"/><Relationship Id="rId10" Type="http://schemas.openxmlformats.org/officeDocument/2006/relationships/oleObject" Target="../embeddings/oleObject13.bin"/><Relationship Id="rId4" Type="http://schemas.openxmlformats.org/officeDocument/2006/relationships/image" Target="../media/image1.png"/><Relationship Id="rId9" Type="http://schemas.openxmlformats.org/officeDocument/2006/relationships/oleObject" Target="../embeddings/oleObject12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3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37.jpeg"/><Relationship Id="rId4" Type="http://schemas.openxmlformats.org/officeDocument/2006/relationships/image" Target="../media/image3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0" y="0"/>
            <a:ext cx="9144000" cy="1197352"/>
            <a:chOff x="0" y="0"/>
            <a:chExt cx="9144000" cy="1197352"/>
          </a:xfrm>
        </p:grpSpPr>
        <p:pic>
          <p:nvPicPr>
            <p:cNvPr id="36876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7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8" name="TextBox 1"/>
            <p:cNvSpPr txBox="1">
              <a:spLocks noChangeArrowheads="1"/>
            </p:cNvSpPr>
            <p:nvPr/>
          </p:nvSpPr>
          <p:spPr bwMode="auto">
            <a:xfrm>
              <a:off x="611762" y="304800"/>
              <a:ext cx="7891816" cy="892552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TRƯỜNG CAO ĐẲNG</a:t>
              </a:r>
              <a:r>
                <a:rPr lang="en-US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LÝ TỰ TRỌNG TP.HCM</a:t>
              </a:r>
              <a:endParaRPr lang="en-US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 </a:t>
              </a:r>
              <a:r>
                <a:rPr lang="en-US" sz="2600" b="1" dirty="0" err="1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</a:t>
              </a: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HỌC CƠ BẢN</a:t>
              </a:r>
              <a:r>
                <a:rPr lang="en-US" sz="28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4813C29-89E1-4114-9D79-7059DA1FC9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58" t="10047" r="6061" b="14360"/>
          <a:stretch/>
        </p:blipFill>
        <p:spPr>
          <a:xfrm>
            <a:off x="2362200" y="1500717"/>
            <a:ext cx="4191000" cy="1166283"/>
          </a:xfrm>
          <a:prstGeom prst="rect">
            <a:avLst/>
          </a:prstGeom>
        </p:spPr>
      </p:pic>
      <p:sp>
        <p:nvSpPr>
          <p:cNvPr id="29" name="TextBox 3">
            <a:extLst>
              <a:ext uri="{FF2B5EF4-FFF2-40B4-BE49-F238E27FC236}">
                <a16:creationId xmlns:a16="http://schemas.microsoft.com/office/drawing/2014/main" xmlns="" id="{ACBEF02D-A005-41F5-AA1F-2CF9CFD85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990850"/>
            <a:ext cx="83820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</a:t>
            </a:r>
          </a:p>
          <a:p>
            <a:pPr algn="ctr" eaLnBrk="1" hangingPunct="1"/>
            <a:r>
              <a:rPr lang="en-US" altLang="en-US" sz="4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 HỌC </a:t>
            </a:r>
            <a:r>
              <a:rPr lang="en-US" altLang="en-US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en-US" sz="44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4">
            <a:extLst>
              <a:ext uri="{FF2B5EF4-FFF2-40B4-BE49-F238E27FC236}">
                <a16:creationId xmlns:a16="http://schemas.microsoft.com/office/drawing/2014/main" xmlns="" id="{C1DEC496-B31C-4B96-BFC4-686869BAC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105400"/>
            <a:ext cx="5715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GV: NGUYỄN PHƯƠNG HÀ</a:t>
            </a:r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27" descr="Hoja Carta2">
            <a:extLst>
              <a:ext uri="{FF2B5EF4-FFF2-40B4-BE49-F238E27FC236}">
                <a16:creationId xmlns:a16="http://schemas.microsoft.com/office/drawing/2014/main" xmlns="" id="{197C41FE-0B69-45D9-8BDA-D6C1DEF00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2FF4DE44-506B-4376-AFCD-BCC7E80CB58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33400" y="0"/>
            <a:ext cx="63574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11751"/>
            <a:ext cx="64336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Rounded Rectangle 35"/>
          <p:cNvSpPr/>
          <p:nvPr/>
        </p:nvSpPr>
        <p:spPr bwMode="auto">
          <a:xfrm>
            <a:off x="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8" name="Rounded Rectangle 37"/>
          <p:cNvSpPr/>
          <p:nvPr/>
        </p:nvSpPr>
        <p:spPr bwMode="auto">
          <a:xfrm>
            <a:off x="853440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350" y="1600200"/>
            <a:ext cx="9047539" cy="1676400"/>
            <a:chOff x="6114" y="1219200"/>
            <a:chExt cx="9047773" cy="1676400"/>
          </a:xfrm>
        </p:grpSpPr>
        <p:pic>
          <p:nvPicPr>
            <p:cNvPr id="49164" name="Picture 27" descr="C:\Documents and Settings\HP\My Documents\My Pictures\90144_chemistry_flasks.jpg"/>
            <p:cNvPicPr>
              <a:picLocks noChangeAspect="1" noChangeArrowheads="1"/>
            </p:cNvPicPr>
            <p:nvPr/>
          </p:nvPicPr>
          <p:blipFill>
            <a:blip r:embed="rId4" cstate="print"/>
            <a:srcRect t="13698"/>
            <a:stretch>
              <a:fillRect/>
            </a:stretch>
          </p:blipFill>
          <p:spPr bwMode="auto">
            <a:xfrm>
              <a:off x="3156144" y="1295400"/>
              <a:ext cx="1383446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6" name="Picture 15" descr="http://www.faqs.org/photos/genetically-modified-foods-209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62478" y="1295400"/>
              <a:ext cx="1191409" cy="1553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7" name="Picture 19" descr="http://www.foodscience.unimelb.edu.au/images/bacter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30373" y="1271516"/>
              <a:ext cx="1676400" cy="1504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8" name="Picture 15" descr="http://technologylodging.com/wp-content/uploads/2011/01/food-biotech1.jpg"/>
            <p:cNvPicPr>
              <a:picLocks noChangeAspect="1" noChangeArrowheads="1"/>
            </p:cNvPicPr>
            <p:nvPr/>
          </p:nvPicPr>
          <p:blipFill>
            <a:blip r:embed="rId7" cstate="print"/>
            <a:srcRect b="5893"/>
            <a:stretch>
              <a:fillRect/>
            </a:stretch>
          </p:blipFill>
          <p:spPr bwMode="auto">
            <a:xfrm>
              <a:off x="6114" y="1219200"/>
              <a:ext cx="2159248" cy="167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AutoShape 52">
            <a:extLst>
              <a:ext uri="{FF2B5EF4-FFF2-40B4-BE49-F238E27FC236}">
                <a16:creationId xmlns:a16="http://schemas.microsoft.com/office/drawing/2014/main" xmlns="" id="{71ED6B33-CA8C-4AF1-84AF-A6FBA00525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76200" y="4470400"/>
            <a:ext cx="8915400" cy="11684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67. AMINO AXIT </a:t>
            </a:r>
            <a:endParaRPr lang="vi-VN" sz="36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52">
            <a:extLst>
              <a:ext uri="{FF2B5EF4-FFF2-40B4-BE49-F238E27FC236}">
                <a16:creationId xmlns:a16="http://schemas.microsoft.com/office/drawing/2014/main" xmlns="" id="{2E7D4C3B-75B2-4413-9BC2-7D7F73B6FD7A}"/>
              </a:ext>
            </a:extLst>
          </p:cNvPr>
          <p:cNvSpPr>
            <a:spLocks noChangeArrowheads="1"/>
          </p:cNvSpPr>
          <p:nvPr/>
        </p:nvSpPr>
        <p:spPr bwMode="gray">
          <a:xfrm>
            <a:off x="838200" y="3581400"/>
            <a:ext cx="7620000" cy="8128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24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Chương XVIII.  AMIN – AMINO AXIT - PROTEIN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6889A03-9E4F-44C5-B8E7-30A84D7067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0697" y="381000"/>
            <a:ext cx="3973384" cy="1110466"/>
          </a:xfrm>
          <a:prstGeom prst="rect">
            <a:avLst/>
          </a:prstGeom>
        </p:spPr>
      </p:pic>
      <p:pic>
        <p:nvPicPr>
          <p:cNvPr id="30" name="Picture 27" descr="Hoja Carta2">
            <a:extLst>
              <a:ext uri="{FF2B5EF4-FFF2-40B4-BE49-F238E27FC236}">
                <a16:creationId xmlns:a16="http://schemas.microsoft.com/office/drawing/2014/main" xmlns="" id="{5DD8CDBB-6C27-4BBC-AD8E-D803DD06F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F172DDB2-CD95-48C6-B46F-549BBB0DEA9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pSp>
        <p:nvGrpSpPr>
          <p:cNvPr id="70" name="Group 3"/>
          <p:cNvGrpSpPr>
            <a:grpSpLocks/>
          </p:cNvGrpSpPr>
          <p:nvPr/>
        </p:nvGrpSpPr>
        <p:grpSpPr bwMode="auto">
          <a:xfrm>
            <a:off x="76200" y="1371600"/>
            <a:ext cx="762000" cy="665163"/>
            <a:chOff x="1110" y="2656"/>
            <a:chExt cx="1549" cy="1351"/>
          </a:xfrm>
        </p:grpSpPr>
        <p:sp>
          <p:nvSpPr>
            <p:cNvPr id="71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4" name="Group 7"/>
          <p:cNvGrpSpPr>
            <a:grpSpLocks/>
          </p:cNvGrpSpPr>
          <p:nvPr/>
        </p:nvGrpSpPr>
        <p:grpSpPr bwMode="auto">
          <a:xfrm>
            <a:off x="111125" y="2362200"/>
            <a:ext cx="762000" cy="665163"/>
            <a:chOff x="3174" y="2656"/>
            <a:chExt cx="1549" cy="1351"/>
          </a:xfrm>
        </p:grpSpPr>
        <p:sp>
          <p:nvSpPr>
            <p:cNvPr id="75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6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7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8" name="Line 11"/>
          <p:cNvSpPr>
            <a:spLocks noChangeShapeType="1"/>
          </p:cNvSpPr>
          <p:nvPr/>
        </p:nvSpPr>
        <p:spPr bwMode="auto">
          <a:xfrm>
            <a:off x="685799" y="1998663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Text Box 12"/>
          <p:cNvSpPr txBox="1">
            <a:spLocks noChangeArrowheads="1"/>
          </p:cNvSpPr>
          <p:nvPr/>
        </p:nvSpPr>
        <p:spPr bwMode="auto">
          <a:xfrm>
            <a:off x="790530" y="1413888"/>
            <a:ext cx="19062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 Box 13"/>
          <p:cNvSpPr txBox="1">
            <a:spLocks noChangeArrowheads="1"/>
          </p:cNvSpPr>
          <p:nvPr/>
        </p:nvSpPr>
        <p:spPr bwMode="gray">
          <a:xfrm>
            <a:off x="255588" y="13890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82" name="Text Box 15"/>
          <p:cNvSpPr txBox="1">
            <a:spLocks noChangeArrowheads="1"/>
          </p:cNvSpPr>
          <p:nvPr/>
        </p:nvSpPr>
        <p:spPr bwMode="auto">
          <a:xfrm>
            <a:off x="831850" y="2366963"/>
            <a:ext cx="625475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tính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83" name="Text Box 16"/>
          <p:cNvSpPr txBox="1">
            <a:spLocks noChangeArrowheads="1"/>
          </p:cNvSpPr>
          <p:nvPr/>
        </p:nvSpPr>
        <p:spPr bwMode="gray">
          <a:xfrm>
            <a:off x="290513" y="23796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91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35338"/>
              </a:solidFill>
              <a:effectLst/>
              <a:uLnTx/>
              <a:uFillTx/>
            </a:endParaRPr>
          </a:p>
        </p:txBody>
      </p:sp>
      <p:pic>
        <p:nvPicPr>
          <p:cNvPr id="92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" name="Rectangle 3"/>
          <p:cNvSpPr>
            <a:spLocks noChangeArrowheads="1"/>
          </p:cNvSpPr>
          <p:nvPr/>
        </p:nvSpPr>
        <p:spPr bwMode="auto">
          <a:xfrm>
            <a:off x="2743200" y="533400"/>
            <a:ext cx="3581400" cy="70788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 DUNG </a:t>
            </a:r>
          </a:p>
        </p:txBody>
      </p:sp>
      <p:pic>
        <p:nvPicPr>
          <p:cNvPr id="94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685800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3357563"/>
            <a:ext cx="57883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2.1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2" name="Text Box 15">
            <a:extLst>
              <a:ext uri="{FF2B5EF4-FFF2-40B4-BE49-F238E27FC236}">
                <a16:creationId xmlns:a16="http://schemas.microsoft.com/office/drawing/2014/main" xmlns="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4424363"/>
            <a:ext cx="527630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2.2. Tính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pic>
        <p:nvPicPr>
          <p:cNvPr id="56" name="Picture 27" descr="Hoja Carta2">
            <a:extLst>
              <a:ext uri="{FF2B5EF4-FFF2-40B4-BE49-F238E27FC236}">
                <a16:creationId xmlns:a16="http://schemas.microsoft.com/office/drawing/2014/main" xmlns="" id="{283C1473-0A87-49D9-9DDA-4DB060199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xmlns="" id="{129CDCE3-0F29-4EBD-8D2B-45A29F22E1BD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013675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5" name="Line 11">
            <a:extLst>
              <a:ext uri="{FF2B5EF4-FFF2-40B4-BE49-F238E27FC236}">
                <a16:creationId xmlns:a16="http://schemas.microsoft.com/office/drawing/2014/main" xmlns="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970549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6" name="Line 11">
            <a:extLst>
              <a:ext uri="{FF2B5EF4-FFF2-40B4-BE49-F238E27FC236}">
                <a16:creationId xmlns:a16="http://schemas.microsoft.com/office/drawing/2014/main" xmlns="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5041186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3" name="Group 7">
            <a:extLst>
              <a:ext uri="{FF2B5EF4-FFF2-40B4-BE49-F238E27FC236}">
                <a16:creationId xmlns:a16="http://schemas.microsoft.com/office/drawing/2014/main" xmlns="" id="{460854DE-AC73-446A-A3E9-61D3036B91F1}"/>
              </a:ext>
            </a:extLst>
          </p:cNvPr>
          <p:cNvGrpSpPr>
            <a:grpSpLocks/>
          </p:cNvGrpSpPr>
          <p:nvPr/>
        </p:nvGrpSpPr>
        <p:grpSpPr bwMode="auto">
          <a:xfrm>
            <a:off x="76200" y="5486400"/>
            <a:ext cx="762000" cy="665163"/>
            <a:chOff x="3174" y="2656"/>
            <a:chExt cx="1549" cy="1351"/>
          </a:xfrm>
          <a:solidFill>
            <a:schemeClr val="accent6">
              <a:lumMod val="75000"/>
            </a:schemeClr>
          </a:solidFill>
        </p:grpSpPr>
        <p:sp>
          <p:nvSpPr>
            <p:cNvPr id="51" name="AutoShape 8">
              <a:extLst>
                <a:ext uri="{FF2B5EF4-FFF2-40B4-BE49-F238E27FC236}">
                  <a16:creationId xmlns:a16="http://schemas.microsoft.com/office/drawing/2014/main" xmlns="" id="{F704DA27-0B9C-45BD-B4F1-6B37ABFA9A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" name="AutoShape 9">
              <a:extLst>
                <a:ext uri="{FF2B5EF4-FFF2-40B4-BE49-F238E27FC236}">
                  <a16:creationId xmlns:a16="http://schemas.microsoft.com/office/drawing/2014/main" xmlns="" id="{7F34CB52-51F2-41F5-A111-BCE7661177B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" name="AutoShape 10">
              <a:extLst>
                <a:ext uri="{FF2B5EF4-FFF2-40B4-BE49-F238E27FC236}">
                  <a16:creationId xmlns:a16="http://schemas.microsoft.com/office/drawing/2014/main" xmlns="" id="{B3D5757F-CD4F-46F6-A367-329E04988E1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60" name="Text Box 15">
            <a:extLst>
              <a:ext uri="{FF2B5EF4-FFF2-40B4-BE49-F238E27FC236}">
                <a16:creationId xmlns:a16="http://schemas.microsoft.com/office/drawing/2014/main" xmlns="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5491163"/>
            <a:ext cx="527630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 dụng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Text Box 16">
            <a:extLst>
              <a:ext uri="{FF2B5EF4-FFF2-40B4-BE49-F238E27FC236}">
                <a16:creationId xmlns:a16="http://schemas.microsoft.com/office/drawing/2014/main" xmlns="" id="{67E0F8B4-B5F6-4BE9-9FF8-1AA397206AC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77897" y="5503863"/>
            <a:ext cx="38985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Line 11">
            <a:extLst>
              <a:ext uri="{FF2B5EF4-FFF2-40B4-BE49-F238E27FC236}">
                <a16:creationId xmlns:a16="http://schemas.microsoft.com/office/drawing/2014/main" xmlns="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6107986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8600" y="1252953"/>
            <a:ext cx="8610600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/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Kiến Thức</a:t>
            </a:r>
            <a:r>
              <a:rPr lang="vi-VN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được k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hái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niệm, đặc điểm cấu tạo phân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 dụng quan trọng của amino axit.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Giải thích được các tính chất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amino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axit từ cấu tạo phân tử.</a:t>
            </a: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85800" y="304800"/>
            <a:ext cx="7772400" cy="6172200"/>
            <a:chOff x="990600" y="1143000"/>
            <a:chExt cx="7772400" cy="6172200"/>
          </a:xfrm>
        </p:grpSpPr>
        <p:sp>
          <p:nvSpPr>
            <p:cNvPr id="17" name="Rounded Rectangle 16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7" descr="Hoja Carta2">
            <a:extLst>
              <a:ext uri="{FF2B5EF4-FFF2-40B4-BE49-F238E27FC236}">
                <a16:creationId xmlns:a16="http://schemas.microsoft.com/office/drawing/2014/main" xmlns="" id="{CBEF650F-20CC-4294-AEE8-25E0E631F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C0504970-0108-4A3B-8504-887F04B7468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400374"/>
            <a:ext cx="8610600" cy="307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Kỹ năng</a:t>
            </a:r>
            <a:r>
              <a:rPr lang="vi-VN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 biệt và gọi tên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amino axit.</a:t>
            </a:r>
          </a:p>
          <a:p>
            <a:pPr eaLnBrk="0" hangingPunct="0"/>
            <a:endParaRPr lang="en-US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Vận dụng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 hóa học của amino axit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các bài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amino axit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685800" y="304800"/>
            <a:ext cx="7772400" cy="6324600"/>
            <a:chOff x="990600" y="1143000"/>
            <a:chExt cx="7772400" cy="63246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6324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8580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64008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908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9012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DE895EFC-B7D1-41C1-BB31-4739F803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6FF95911-17F6-4044-91FA-4E2D925B3488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156157"/>
            <a:ext cx="86106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người học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Thái độ: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lòng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say mê học tập, biết vận dụng những kiến thức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ã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 vào cuộc sống, có ý thức bảo vệ môi trường và tài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0" y="304800"/>
            <a:ext cx="7772400" cy="5867400"/>
            <a:chOff x="990600" y="1143000"/>
            <a:chExt cx="7772400" cy="58674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5212" y="46482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4C376EE7-C939-4529-8109-E571A74CDBE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152400" y="1287463"/>
            <a:ext cx="8871275" cy="3686175"/>
            <a:chOff x="228600" y="1287463"/>
            <a:chExt cx="8947752" cy="3686175"/>
          </a:xfrm>
        </p:grpSpPr>
        <p:sp>
          <p:nvSpPr>
            <p:cNvPr id="16389" name="Text Box 6"/>
            <p:cNvSpPr txBox="1">
              <a:spLocks noChangeArrowheads="1"/>
            </p:cNvSpPr>
            <p:nvPr/>
          </p:nvSpPr>
          <p:spPr bwMode="auto">
            <a:xfrm>
              <a:off x="533399" y="1287463"/>
              <a:ext cx="4981776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Cho </a:t>
              </a:r>
              <a:r>
                <a:rPr lang="en-US" sz="3000" dirty="0" err="1">
                  <a:latin typeface="Times New Roman" pitchFamily="18" charset="0"/>
                  <a:cs typeface="Times New Roman" pitchFamily="18" charset="0"/>
                </a:rPr>
                <a:t>các</a:t>
              </a: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latin typeface="Times New Roman" pitchFamily="18" charset="0"/>
                  <a:cs typeface="Times New Roman" pitchFamily="18" charset="0"/>
                </a:rPr>
                <a:t>chất</a:t>
              </a: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smtClean="0">
                  <a:latin typeface="Times New Roman" pitchFamily="18" charset="0"/>
                  <a:cs typeface="Times New Roman" pitchFamily="18" charset="0"/>
                </a:rPr>
                <a:t>amino </a:t>
              </a:r>
              <a:r>
                <a:rPr lang="en-US" sz="3000" dirty="0" err="1" smtClean="0">
                  <a:latin typeface="Times New Roman" pitchFamily="18" charset="0"/>
                  <a:cs typeface="Times New Roman" pitchFamily="18" charset="0"/>
                </a:rPr>
                <a:t>axit</a:t>
              </a:r>
              <a:r>
                <a:rPr lang="en-US" sz="30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 smtClean="0">
                  <a:latin typeface="Times New Roman" pitchFamily="18" charset="0"/>
                  <a:cs typeface="Times New Roman" pitchFamily="18" charset="0"/>
                </a:rPr>
                <a:t>sau</a:t>
              </a: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:</a:t>
              </a:r>
            </a:p>
          </p:txBody>
        </p:sp>
        <p:sp>
          <p:nvSpPr>
            <p:cNvPr id="16390" name="Text Box 7"/>
            <p:cNvSpPr txBox="1">
              <a:spLocks noChangeArrowheads="1"/>
            </p:cNvSpPr>
            <p:nvPr/>
          </p:nvSpPr>
          <p:spPr bwMode="auto">
            <a:xfrm>
              <a:off x="285750" y="1828800"/>
              <a:ext cx="4572000" cy="554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0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(1) </a:t>
              </a: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n-US" sz="3000" baseline="-25000" dirty="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N – CH</a:t>
              </a:r>
              <a:r>
                <a:rPr lang="en-US" sz="3000" baseline="-25000" dirty="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 – COOH </a:t>
              </a:r>
            </a:p>
          </p:txBody>
        </p:sp>
        <p:grpSp>
          <p:nvGrpSpPr>
            <p:cNvPr id="16391" name="Group 11"/>
            <p:cNvGrpSpPr>
              <a:grpSpLocks/>
            </p:cNvGrpSpPr>
            <p:nvPr/>
          </p:nvGrpSpPr>
          <p:grpSpPr bwMode="auto">
            <a:xfrm>
              <a:off x="4724400" y="1828800"/>
              <a:ext cx="4419600" cy="1169988"/>
              <a:chOff x="3981" y="2544"/>
              <a:chExt cx="2001" cy="737"/>
            </a:xfrm>
          </p:grpSpPr>
          <p:sp>
            <p:nvSpPr>
              <p:cNvPr id="16399" name="Text Box 8"/>
              <p:cNvSpPr txBox="1">
                <a:spLocks noChangeArrowheads="1"/>
              </p:cNvSpPr>
              <p:nvPr/>
            </p:nvSpPr>
            <p:spPr bwMode="auto">
              <a:xfrm>
                <a:off x="3981" y="2544"/>
                <a:ext cx="2001" cy="7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8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(2) 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CH</a:t>
                </a:r>
                <a:r>
                  <a:rPr lang="en-US" sz="2800" baseline="-25000" dirty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– CH  –  COOH</a:t>
                </a:r>
              </a:p>
              <a:p>
                <a:pPr eaLnBrk="1" hangingPunct="1">
                  <a:spcBef>
                    <a:spcPct val="50000"/>
                  </a:spcBef>
                </a:pP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                NH</a:t>
                </a:r>
                <a:r>
                  <a:rPr lang="en-US" sz="2800" baseline="-25000" dirty="0">
                    <a:latin typeface="Times New Roman" pitchFamily="18" charset="0"/>
                    <a:cs typeface="Times New Roman" pitchFamily="18" charset="0"/>
                  </a:rPr>
                  <a:t>2</a:t>
                </a:r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6400" name="Line 10"/>
              <p:cNvSpPr>
                <a:spLocks noChangeShapeType="1"/>
              </p:cNvSpPr>
              <p:nvPr/>
            </p:nvSpPr>
            <p:spPr bwMode="auto">
              <a:xfrm>
                <a:off x="4748" y="2832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6392" name="Group 15"/>
            <p:cNvGrpSpPr>
              <a:grpSpLocks/>
            </p:cNvGrpSpPr>
            <p:nvPr/>
          </p:nvGrpSpPr>
          <p:grpSpPr bwMode="auto">
            <a:xfrm>
              <a:off x="228600" y="2959100"/>
              <a:ext cx="7162800" cy="1169987"/>
              <a:chOff x="1707" y="2429"/>
              <a:chExt cx="3666" cy="737"/>
            </a:xfrm>
          </p:grpSpPr>
          <p:sp>
            <p:nvSpPr>
              <p:cNvPr id="16395" name="Text Box 13"/>
              <p:cNvSpPr txBox="1">
                <a:spLocks noChangeArrowheads="1"/>
              </p:cNvSpPr>
              <p:nvPr/>
            </p:nvSpPr>
            <p:spPr bwMode="auto">
              <a:xfrm>
                <a:off x="1707" y="2429"/>
                <a:ext cx="2496" cy="7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8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(3) 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CH</a:t>
                </a:r>
                <a:r>
                  <a:rPr lang="en-US" sz="2800" baseline="-25000" dirty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– CH – CH – COOH</a:t>
                </a:r>
              </a:p>
              <a:p>
                <a:pPr eaLnBrk="1" hangingPunct="1">
                  <a:spcBef>
                    <a:spcPct val="50000"/>
                  </a:spcBef>
                </a:pP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                CH</a:t>
                </a:r>
                <a:r>
                  <a:rPr lang="en-US" sz="2800" baseline="-25000" dirty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 NH</a:t>
                </a:r>
                <a:r>
                  <a:rPr lang="en-US" sz="2800" baseline="-25000" dirty="0">
                    <a:latin typeface="Times New Roman" pitchFamily="18" charset="0"/>
                    <a:cs typeface="Times New Roman" pitchFamily="18" charset="0"/>
                  </a:rPr>
                  <a:t>2</a:t>
                </a:r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6396" name="Line 14"/>
              <p:cNvSpPr>
                <a:spLocks noChangeShapeType="1"/>
              </p:cNvSpPr>
              <p:nvPr/>
            </p:nvSpPr>
            <p:spPr bwMode="auto">
              <a:xfrm>
                <a:off x="3025" y="2725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97" name="Line 14"/>
              <p:cNvSpPr>
                <a:spLocks noChangeShapeType="1"/>
              </p:cNvSpPr>
              <p:nvPr/>
            </p:nvSpPr>
            <p:spPr bwMode="auto">
              <a:xfrm>
                <a:off x="2596" y="2725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98" name="Line 14"/>
              <p:cNvSpPr>
                <a:spLocks noChangeShapeType="1"/>
              </p:cNvSpPr>
              <p:nvPr/>
            </p:nvSpPr>
            <p:spPr bwMode="auto">
              <a:xfrm>
                <a:off x="5373" y="2725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6393" name="Text Box 8"/>
            <p:cNvSpPr txBox="1">
              <a:spLocks noChangeArrowheads="1"/>
            </p:cNvSpPr>
            <p:nvPr/>
          </p:nvSpPr>
          <p:spPr bwMode="auto">
            <a:xfrm>
              <a:off x="4756752" y="2957657"/>
              <a:ext cx="4419600" cy="1169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8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(4) </a:t>
              </a:r>
              <a:r>
                <a:rPr lang="en-US" sz="2800" dirty="0">
                  <a:latin typeface="Times New Roman" pitchFamily="18" charset="0"/>
                  <a:cs typeface="Times New Roman" pitchFamily="18" charset="0"/>
                </a:rPr>
                <a:t>NH</a:t>
              </a:r>
              <a:r>
                <a:rPr lang="en-US" sz="2800" baseline="-25000" dirty="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2800" dirty="0">
                  <a:latin typeface="Times New Roman" pitchFamily="18" charset="0"/>
                  <a:cs typeface="Times New Roman" pitchFamily="18" charset="0"/>
                </a:rPr>
                <a:t> -[CH</a:t>
              </a:r>
              <a:r>
                <a:rPr lang="en-US" sz="2800" baseline="-25000" dirty="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2800" dirty="0">
                  <a:latin typeface="Times New Roman" pitchFamily="18" charset="0"/>
                  <a:cs typeface="Times New Roman" pitchFamily="18" charset="0"/>
                </a:rPr>
                <a:t>]</a:t>
              </a:r>
              <a:r>
                <a:rPr lang="en-US" sz="2800" baseline="-25000" dirty="0">
                  <a:latin typeface="Times New Roman" pitchFamily="18" charset="0"/>
                  <a:cs typeface="Times New Roman" pitchFamily="18" charset="0"/>
                </a:rPr>
                <a:t>4</a:t>
              </a:r>
              <a:r>
                <a:rPr lang="en-US" sz="2800" dirty="0">
                  <a:latin typeface="Times New Roman" pitchFamily="18" charset="0"/>
                  <a:cs typeface="Times New Roman" pitchFamily="18" charset="0"/>
                </a:rPr>
                <a:t>-CH -COOH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n-US" sz="2800" dirty="0">
                  <a:latin typeface="Times New Roman" pitchFamily="18" charset="0"/>
                  <a:cs typeface="Times New Roman" pitchFamily="18" charset="0"/>
                </a:rPr>
                <a:t>                           </a:t>
              </a:r>
              <a:r>
                <a:rPr lang="en-US" sz="2800" dirty="0" smtClean="0">
                  <a:latin typeface="Times New Roman" pitchFamily="18" charset="0"/>
                  <a:cs typeface="Times New Roman" pitchFamily="18" charset="0"/>
                </a:rPr>
                <a:t> NH</a:t>
              </a:r>
              <a:r>
                <a:rPr lang="en-US" sz="2800" baseline="-25000" dirty="0" smtClean="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US" sz="2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394" name="Text Box 26"/>
            <p:cNvSpPr txBox="1">
              <a:spLocks noChangeArrowheads="1"/>
            </p:cNvSpPr>
            <p:nvPr/>
          </p:nvSpPr>
          <p:spPr bwMode="auto">
            <a:xfrm>
              <a:off x="228600" y="4419600"/>
              <a:ext cx="8686800" cy="554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000">
                  <a:latin typeface="Times New Roman" pitchFamily="18" charset="0"/>
                  <a:cs typeface="Times New Roman" pitchFamily="18" charset="0"/>
                </a:rPr>
                <a:t>Hãy so sánh đặc điểm cấu tạo chung của các chất trên? </a:t>
              </a:r>
            </a:p>
          </p:txBody>
        </p:sp>
      </p:grpSp>
      <p:pic>
        <p:nvPicPr>
          <p:cNvPr id="17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ounded Rectangle 18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0" name="Rounded Rectangle 19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22" name="Picture 27" descr="Hoja Carta2">
            <a:extLst>
              <a:ext uri="{FF2B5EF4-FFF2-40B4-BE49-F238E27FC236}">
                <a16:creationId xmlns:a16="http://schemas.microsoft.com/office/drawing/2014/main" xmlns="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" name="Group 4"/>
          <p:cNvGrpSpPr>
            <a:grpSpLocks/>
          </p:cNvGrpSpPr>
          <p:nvPr/>
        </p:nvGrpSpPr>
        <p:grpSpPr bwMode="auto">
          <a:xfrm>
            <a:off x="209062" y="279400"/>
            <a:ext cx="8630138" cy="6322291"/>
            <a:chOff x="990600" y="1143000"/>
            <a:chExt cx="7772400" cy="5867400"/>
          </a:xfrm>
        </p:grpSpPr>
        <p:sp>
          <p:nvSpPr>
            <p:cNvPr id="24" name="Rounded Rectangle 23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3721100" y="1143000"/>
              <a:ext cx="26035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9" name="Rounded Rectangle 28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31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9012" y="5077691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505200" y="436098"/>
            <a:ext cx="21499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niệm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4264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285750" y="1828800"/>
            <a:ext cx="45720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000">
                <a:latin typeface="Times New Roman" pitchFamily="18" charset="0"/>
                <a:cs typeface="Times New Roman" pitchFamily="18" charset="0"/>
              </a:rPr>
              <a:t>(1) </a:t>
            </a:r>
            <a:r>
              <a:rPr lang="en-US" sz="3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0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000">
                <a:latin typeface="Times New Roman" pitchFamily="18" charset="0"/>
                <a:cs typeface="Times New Roman" pitchFamily="18" charset="0"/>
              </a:rPr>
              <a:t> – CH</a:t>
            </a:r>
            <a:r>
              <a:rPr lang="en-US" sz="3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00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COOH</a:t>
            </a:r>
            <a:r>
              <a:rPr lang="en-US" sz="30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4724400" y="1828800"/>
            <a:ext cx="4419600" cy="1169988"/>
            <a:chOff x="3981" y="2544"/>
            <a:chExt cx="2001" cy="737"/>
          </a:xfrm>
        </p:grpSpPr>
        <p:sp>
          <p:nvSpPr>
            <p:cNvPr id="17422" name="Text Box 8"/>
            <p:cNvSpPr txBox="1">
              <a:spLocks noChangeArrowheads="1"/>
            </p:cNvSpPr>
            <p:nvPr/>
          </p:nvSpPr>
          <p:spPr bwMode="auto">
            <a:xfrm>
              <a:off x="3981" y="2544"/>
              <a:ext cx="2001" cy="7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800">
                  <a:latin typeface="Times New Roman" pitchFamily="18" charset="0"/>
                  <a:cs typeface="Times New Roman" pitchFamily="18" charset="0"/>
                </a:rPr>
                <a:t>(2) CH</a:t>
              </a:r>
              <a:r>
                <a:rPr lang="en-US" sz="2800" baseline="-25000">
                  <a:latin typeface="Times New Roman" pitchFamily="18" charset="0"/>
                  <a:cs typeface="Times New Roman" pitchFamily="18" charset="0"/>
                </a:rPr>
                <a:t>3</a:t>
              </a:r>
              <a:r>
                <a:rPr lang="en-US" sz="2800">
                  <a:latin typeface="Times New Roman" pitchFamily="18" charset="0"/>
                  <a:cs typeface="Times New Roman" pitchFamily="18" charset="0"/>
                </a:rPr>
                <a:t> – CH  –  </a:t>
              </a:r>
              <a:r>
                <a:rPr lang="en-US" sz="280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COOH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n-US" sz="2800">
                  <a:latin typeface="Times New Roman" pitchFamily="18" charset="0"/>
                  <a:cs typeface="Times New Roman" pitchFamily="18" charset="0"/>
                </a:rPr>
                <a:t>                 </a:t>
              </a:r>
              <a:r>
                <a:rPr lang="en-US" sz="280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NH</a:t>
              </a:r>
              <a:r>
                <a:rPr lang="en-US" sz="2800" baseline="-2500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423" name="Line 10"/>
            <p:cNvSpPr>
              <a:spLocks noChangeShapeType="1"/>
            </p:cNvSpPr>
            <p:nvPr/>
          </p:nvSpPr>
          <p:spPr bwMode="auto">
            <a:xfrm>
              <a:off x="4748" y="283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304800" y="2944813"/>
            <a:ext cx="7086600" cy="1169987"/>
            <a:chOff x="1746" y="2420"/>
            <a:chExt cx="3627" cy="737"/>
          </a:xfrm>
        </p:grpSpPr>
        <p:sp>
          <p:nvSpPr>
            <p:cNvPr id="17418" name="Text Box 13"/>
            <p:cNvSpPr txBox="1">
              <a:spLocks noChangeArrowheads="1"/>
            </p:cNvSpPr>
            <p:nvPr/>
          </p:nvSpPr>
          <p:spPr bwMode="auto">
            <a:xfrm>
              <a:off x="1746" y="2420"/>
              <a:ext cx="2496" cy="7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800">
                  <a:latin typeface="Times New Roman" pitchFamily="18" charset="0"/>
                  <a:cs typeface="Times New Roman" pitchFamily="18" charset="0"/>
                </a:rPr>
                <a:t>(3) CH</a:t>
              </a:r>
              <a:r>
                <a:rPr lang="en-US" sz="2800" baseline="-25000">
                  <a:latin typeface="Times New Roman" pitchFamily="18" charset="0"/>
                  <a:cs typeface="Times New Roman" pitchFamily="18" charset="0"/>
                </a:rPr>
                <a:t>3</a:t>
              </a:r>
              <a:r>
                <a:rPr lang="en-US" sz="2800">
                  <a:latin typeface="Times New Roman" pitchFamily="18" charset="0"/>
                  <a:cs typeface="Times New Roman" pitchFamily="18" charset="0"/>
                </a:rPr>
                <a:t> – CH – CH – </a:t>
              </a:r>
              <a:r>
                <a:rPr lang="en-US" sz="280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COOH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n-US" sz="2800">
                  <a:latin typeface="Times New Roman" pitchFamily="18" charset="0"/>
                  <a:cs typeface="Times New Roman" pitchFamily="18" charset="0"/>
                </a:rPr>
                <a:t>                 CH</a:t>
              </a:r>
              <a:r>
                <a:rPr lang="en-US" sz="2800" baseline="-25000">
                  <a:latin typeface="Times New Roman" pitchFamily="18" charset="0"/>
                  <a:cs typeface="Times New Roman" pitchFamily="18" charset="0"/>
                </a:rPr>
                <a:t>3</a:t>
              </a:r>
              <a:r>
                <a:rPr lang="en-US" sz="2800"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sz="280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NH</a:t>
              </a:r>
              <a:r>
                <a:rPr lang="en-US" sz="2800" baseline="-2500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419" name="Line 14"/>
            <p:cNvSpPr>
              <a:spLocks noChangeShapeType="1"/>
            </p:cNvSpPr>
            <p:nvPr/>
          </p:nvSpPr>
          <p:spPr bwMode="auto">
            <a:xfrm>
              <a:off x="3025" y="2725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20" name="Line 14"/>
            <p:cNvSpPr>
              <a:spLocks noChangeShapeType="1"/>
            </p:cNvSpPr>
            <p:nvPr/>
          </p:nvSpPr>
          <p:spPr bwMode="auto">
            <a:xfrm>
              <a:off x="2596" y="2725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21" name="Line 14"/>
            <p:cNvSpPr>
              <a:spLocks noChangeShapeType="1"/>
            </p:cNvSpPr>
            <p:nvPr/>
          </p:nvSpPr>
          <p:spPr bwMode="auto">
            <a:xfrm>
              <a:off x="5373" y="2725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5" name="Text Box 102"/>
          <p:cNvSpPr txBox="1">
            <a:spLocks noChangeArrowheads="1"/>
          </p:cNvSpPr>
          <p:nvPr/>
        </p:nvSpPr>
        <p:spPr bwMode="auto">
          <a:xfrm>
            <a:off x="533400" y="420689"/>
            <a:ext cx="2971800" cy="554038"/>
          </a:xfrm>
          <a:prstGeom prst="rect">
            <a:avLst/>
          </a:prstGeom>
          <a:solidFill>
            <a:srgbClr val="FFC000"/>
          </a:solidFill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3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endParaRPr lang="en-US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4724400" y="2971800"/>
            <a:ext cx="441960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>
                <a:latin typeface="Times New Roman" pitchFamily="18" charset="0"/>
                <a:cs typeface="Times New Roman" pitchFamily="18" charset="0"/>
              </a:rPr>
              <a:t>(4)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sz="28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 -[CH</a:t>
            </a:r>
            <a:r>
              <a:rPr lang="en-US" sz="28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US" sz="2800" baseline="-25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-CH -</a:t>
            </a:r>
            <a:r>
              <a:rPr lang="en-US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COOH</a:t>
            </a:r>
          </a:p>
          <a:p>
            <a:pPr eaLnBrk="1" hangingPunct="1">
              <a:spcBef>
                <a:spcPct val="50000"/>
              </a:spcBef>
            </a:pPr>
            <a:r>
              <a:rPr lang="en-US" sz="2800">
                <a:latin typeface="Times New Roman" pitchFamily="18" charset="0"/>
                <a:cs typeface="Times New Roman" pitchFamily="18" charset="0"/>
              </a:rPr>
              <a:t>                          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sz="28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28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33" name="Rectangle 15"/>
          <p:cNvSpPr>
            <a:spLocks noChangeArrowheads="1"/>
          </p:cNvSpPr>
          <p:nvPr/>
        </p:nvSpPr>
        <p:spPr bwMode="auto">
          <a:xfrm>
            <a:off x="115888" y="4267200"/>
            <a:ext cx="8915400" cy="170816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    Amino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hữu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tạp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amino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(-NH</a:t>
            </a:r>
            <a:r>
              <a:rPr lang="en-US" sz="3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cacboxyl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  <a:defRPr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(-COOH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  <p:pic>
        <p:nvPicPr>
          <p:cNvPr id="16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ounded Rectangle 17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21" name="Picture 27" descr="Hoja Carta2">
            <a:extLst>
              <a:ext uri="{FF2B5EF4-FFF2-40B4-BE49-F238E27FC236}">
                <a16:creationId xmlns:a16="http://schemas.microsoft.com/office/drawing/2014/main" xmlns="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42293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 Box 102"/>
          <p:cNvSpPr txBox="1">
            <a:spLocks noChangeArrowheads="1"/>
          </p:cNvSpPr>
          <p:nvPr/>
        </p:nvSpPr>
        <p:spPr bwMode="auto">
          <a:xfrm>
            <a:off x="533400" y="692583"/>
            <a:ext cx="4495800" cy="554038"/>
          </a:xfrm>
          <a:prstGeom prst="rect">
            <a:avLst/>
          </a:prstGeom>
          <a:solidFill>
            <a:srgbClr val="FFFF00"/>
          </a:solidFill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3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endParaRPr lang="en-US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98764" y="2535238"/>
            <a:ext cx="4038600" cy="1163638"/>
            <a:chOff x="762000" y="1447800"/>
            <a:chExt cx="4038600" cy="1163638"/>
          </a:xfrm>
        </p:grpSpPr>
        <p:sp>
          <p:nvSpPr>
            <p:cNvPr id="17" name="Text Box 5"/>
            <p:cNvSpPr txBox="1">
              <a:spLocks noChangeArrowheads="1"/>
            </p:cNvSpPr>
            <p:nvPr/>
          </p:nvSpPr>
          <p:spPr bwMode="auto">
            <a:xfrm>
              <a:off x="762000" y="1447800"/>
              <a:ext cx="3657600" cy="554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000" dirty="0">
                  <a:solidFill>
                    <a:srgbClr val="A50021"/>
                  </a:solidFill>
                  <a:latin typeface="Times New Roman" pitchFamily="18" charset="0"/>
                  <a:cs typeface="Times New Roman" pitchFamily="18" charset="0"/>
                </a:rPr>
                <a:t>* Amino </a:t>
              </a:r>
              <a:r>
                <a:rPr lang="en-US" sz="3000" dirty="0" err="1">
                  <a:solidFill>
                    <a:srgbClr val="A50021"/>
                  </a:solidFill>
                  <a:latin typeface="Times New Roman" pitchFamily="18" charset="0"/>
                  <a:cs typeface="Times New Roman" pitchFamily="18" charset="0"/>
                </a:rPr>
                <a:t>axit</a:t>
              </a:r>
              <a:r>
                <a:rPr lang="en-US" sz="3000" dirty="0">
                  <a:solidFill>
                    <a:srgbClr val="A50021"/>
                  </a:solidFill>
                  <a:latin typeface="Times New Roman" pitchFamily="18" charset="0"/>
                  <a:cs typeface="Times New Roman" pitchFamily="18" charset="0"/>
                </a:rPr>
                <a:t>: </a:t>
              </a:r>
            </a:p>
          </p:txBody>
        </p:sp>
        <p:sp>
          <p:nvSpPr>
            <p:cNvPr id="18" name="Text Box 5"/>
            <p:cNvSpPr txBox="1">
              <a:spLocks noChangeArrowheads="1"/>
            </p:cNvSpPr>
            <p:nvPr/>
          </p:nvSpPr>
          <p:spPr bwMode="auto">
            <a:xfrm>
              <a:off x="1341438" y="2057400"/>
              <a:ext cx="3459162" cy="554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en-US" sz="3000" dirty="0" smtClean="0"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n-US" sz="3000" baseline="-25000" dirty="0" smtClean="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3000" dirty="0" smtClean="0">
                  <a:latin typeface="Times New Roman" pitchFamily="18" charset="0"/>
                  <a:cs typeface="Times New Roman" pitchFamily="18" charset="0"/>
                </a:rPr>
                <a:t>N)</a:t>
              </a:r>
              <a:r>
                <a:rPr lang="en-US" sz="3000" baseline="-25000" dirty="0" smtClean="0">
                  <a:latin typeface="Times New Roman" pitchFamily="18" charset="0"/>
                  <a:cs typeface="Times New Roman" pitchFamily="18" charset="0"/>
                </a:rPr>
                <a:t>x </a:t>
              </a:r>
              <a:r>
                <a:rPr lang="en-US" sz="3000" dirty="0" smtClean="0">
                  <a:latin typeface="Times New Roman" pitchFamily="18" charset="0"/>
                  <a:cs typeface="Times New Roman" pitchFamily="18" charset="0"/>
                </a:rPr>
                <a:t>R (</a:t>
              </a: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COOH)</a:t>
              </a:r>
              <a:r>
                <a:rPr lang="en-US" sz="3000" baseline="-25000" dirty="0">
                  <a:latin typeface="Times New Roman" pitchFamily="18" charset="0"/>
                  <a:cs typeface="Times New Roman" pitchFamily="18" charset="0"/>
                </a:rPr>
                <a:t>y</a:t>
              </a: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</p:grpSp>
      <p:sp>
        <p:nvSpPr>
          <p:cNvPr id="27654" name="Rectangle 18"/>
          <p:cNvSpPr>
            <a:spLocks noChangeArrowheads="1"/>
          </p:cNvSpPr>
          <p:nvPr/>
        </p:nvSpPr>
        <p:spPr bwMode="auto">
          <a:xfrm>
            <a:off x="554182" y="1371600"/>
            <a:ext cx="85344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0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* Amino </a:t>
            </a:r>
            <a:r>
              <a:rPr lang="en-US" sz="30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30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sz="30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0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30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–NH</a:t>
            </a:r>
            <a:r>
              <a:rPr lang="en-US" sz="3000" baseline="-250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30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0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30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–COOH:</a:t>
            </a:r>
          </a:p>
        </p:txBody>
      </p:sp>
      <p:sp>
        <p:nvSpPr>
          <p:cNvPr id="20" name="Text Box 56"/>
          <p:cNvSpPr txBox="1">
            <a:spLocks noChangeArrowheads="1"/>
          </p:cNvSpPr>
          <p:nvPr/>
        </p:nvSpPr>
        <p:spPr bwMode="auto">
          <a:xfrm>
            <a:off x="1087582" y="1994911"/>
            <a:ext cx="42672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sz="3000" baseline="-250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– R - COOH</a:t>
            </a:r>
          </a:p>
        </p:txBody>
      </p:sp>
      <p:sp>
        <p:nvSpPr>
          <p:cNvPr id="27656" name="Rectangle 20"/>
          <p:cNvSpPr>
            <a:spLocks noChangeArrowheads="1"/>
          </p:cNvSpPr>
          <p:nvPr/>
        </p:nvSpPr>
        <p:spPr bwMode="auto">
          <a:xfrm>
            <a:off x="571500" y="4038600"/>
            <a:ext cx="80010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000" dirty="0">
                <a:solidFill>
                  <a:srgbClr val="A50021"/>
                </a:solidFill>
                <a:latin typeface="Times New Roman" pitchFamily="18" charset="0"/>
              </a:rPr>
              <a:t>* Amino </a:t>
            </a:r>
            <a:r>
              <a:rPr lang="en-US" sz="3000" dirty="0" err="1">
                <a:solidFill>
                  <a:srgbClr val="A50021"/>
                </a:solidFill>
                <a:latin typeface="Times New Roman" pitchFamily="18" charset="0"/>
              </a:rPr>
              <a:t>axit</a:t>
            </a:r>
            <a:r>
              <a:rPr lang="en-US" sz="3000" dirty="0">
                <a:solidFill>
                  <a:srgbClr val="A50021"/>
                </a:solidFill>
                <a:latin typeface="Times New Roman" pitchFamily="18" charset="0"/>
              </a:rPr>
              <a:t> no, </a:t>
            </a:r>
            <a:r>
              <a:rPr lang="en-US" sz="3000" dirty="0" err="1" smtClean="0">
                <a:solidFill>
                  <a:srgbClr val="A50021"/>
                </a:solidFill>
                <a:latin typeface="Times New Roman" pitchFamily="18" charset="0"/>
              </a:rPr>
              <a:t>đơn</a:t>
            </a:r>
            <a:r>
              <a:rPr lang="en-US" sz="3000" dirty="0" smtClean="0">
                <a:solidFill>
                  <a:srgbClr val="A50021"/>
                </a:solidFill>
                <a:latin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A50021"/>
                </a:solidFill>
                <a:latin typeface="Times New Roman" pitchFamily="18" charset="0"/>
              </a:rPr>
              <a:t>chức</a:t>
            </a:r>
            <a:r>
              <a:rPr lang="en-US" sz="3000" dirty="0" smtClean="0">
                <a:solidFill>
                  <a:srgbClr val="A50021"/>
                </a:solidFill>
                <a:latin typeface="Times New Roman" pitchFamily="18" charset="0"/>
              </a:rPr>
              <a:t>, </a:t>
            </a:r>
            <a:r>
              <a:rPr lang="en-US" sz="3000" dirty="0" err="1">
                <a:solidFill>
                  <a:srgbClr val="A50021"/>
                </a:solidFill>
                <a:latin typeface="Times New Roman" pitchFamily="18" charset="0"/>
              </a:rPr>
              <a:t>mạch</a:t>
            </a:r>
            <a:r>
              <a:rPr lang="en-US" sz="3000" dirty="0">
                <a:solidFill>
                  <a:srgbClr val="A50021"/>
                </a:solidFill>
                <a:latin typeface="Times New Roman" pitchFamily="18" charset="0"/>
              </a:rPr>
              <a:t> </a:t>
            </a:r>
            <a:r>
              <a:rPr lang="en-US" sz="3000" dirty="0" err="1">
                <a:solidFill>
                  <a:srgbClr val="A50021"/>
                </a:solidFill>
                <a:latin typeface="Times New Roman" pitchFamily="18" charset="0"/>
              </a:rPr>
              <a:t>hở</a:t>
            </a:r>
            <a:r>
              <a:rPr lang="en-US" sz="3000" dirty="0">
                <a:solidFill>
                  <a:srgbClr val="A50021"/>
                </a:solidFill>
                <a:latin typeface="Times New Roman" pitchFamily="18" charset="0"/>
              </a:rPr>
              <a:t>:</a:t>
            </a:r>
            <a:endParaRPr lang="en-US" sz="3000" dirty="0">
              <a:solidFill>
                <a:srgbClr val="A50021"/>
              </a:solidFill>
            </a:endParaRPr>
          </a:p>
        </p:txBody>
      </p:sp>
      <p:sp>
        <p:nvSpPr>
          <p:cNvPr id="27657" name="Rectangle 21"/>
          <p:cNvSpPr>
            <a:spLocks noChangeArrowheads="1"/>
          </p:cNvSpPr>
          <p:nvPr/>
        </p:nvSpPr>
        <p:spPr bwMode="auto">
          <a:xfrm>
            <a:off x="1295400" y="5160963"/>
            <a:ext cx="31242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000" baseline="-250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000" baseline="-25000" dirty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en-US" sz="30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(n≥2)</a:t>
            </a:r>
          </a:p>
        </p:txBody>
      </p:sp>
      <p:pic>
        <p:nvPicPr>
          <p:cNvPr id="10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5" name="Picture 27" descr="Hoja Carta2">
            <a:extLst>
              <a:ext uri="{FF2B5EF4-FFF2-40B4-BE49-F238E27FC236}">
                <a16:creationId xmlns:a16="http://schemas.microsoft.com/office/drawing/2014/main" xmlns="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83858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/>
      <p:bldP spid="20" grpId="0"/>
      <p:bldP spid="27656" grpId="0"/>
      <p:bldP spid="2765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 Box 102"/>
          <p:cNvSpPr txBox="1">
            <a:spLocks noChangeArrowheads="1"/>
          </p:cNvSpPr>
          <p:nvPr/>
        </p:nvSpPr>
        <p:spPr bwMode="auto">
          <a:xfrm>
            <a:off x="114300" y="1219200"/>
            <a:ext cx="8915400" cy="1016000"/>
          </a:xfrm>
          <a:prstGeom prst="rect">
            <a:avLst/>
          </a:prstGeom>
          <a:noFill/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3000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3000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NH</a:t>
            </a:r>
            <a:r>
              <a:rPr lang="en-US" sz="3000" baseline="-2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(2, 3, 4, …) + </a:t>
            </a:r>
            <a:r>
              <a:rPr lang="en-US" sz="3000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amino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cacboxylic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aphicFrame>
        <p:nvGraphicFramePr>
          <p:cNvPr id="8" name="Group 101"/>
          <p:cNvGraphicFramePr>
            <a:graphicFrameLocks noGrp="1"/>
          </p:cNvGraphicFramePr>
          <p:nvPr/>
        </p:nvGraphicFramePr>
        <p:xfrm>
          <a:off x="457200" y="2590800"/>
          <a:ext cx="8077200" cy="3352799"/>
        </p:xfrm>
        <a:graphic>
          <a:graphicData uri="http://schemas.openxmlformats.org/drawingml/2006/table">
            <a:tbl>
              <a:tblPr/>
              <a:tblGrid>
                <a:gridCol w="3733800"/>
                <a:gridCol w="4343400"/>
              </a:tblGrid>
              <a:tr h="6095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3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thức</a:t>
                      </a:r>
                      <a:endParaRPr kumimoji="0" lang="en-US" sz="3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3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thay</a:t>
                      </a: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3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thế</a:t>
                      </a:r>
                      <a:endParaRPr kumimoji="0" lang="en-US" sz="3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8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1.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</a:pPr>
                      <a:endParaRPr kumimoji="0" lang="en-US" sz="3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2. 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0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en-US" sz="3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05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3. 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Tahoma" pitchFamily="34" charset="0"/>
                        </a:rPr>
                        <a:t> </a:t>
                      </a:r>
                      <a:endParaRPr lang="en-US" sz="2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8719" name="Object 47"/>
          <p:cNvGraphicFramePr>
            <a:graphicFrameLocks noChangeAspect="1"/>
          </p:cNvGraphicFramePr>
          <p:nvPr/>
        </p:nvGraphicFramePr>
        <p:xfrm>
          <a:off x="1571625" y="3276600"/>
          <a:ext cx="2085975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0" name="ISIS/Draw Sketch" r:id="rId3" imgW="990360" imgH="485640" progId="ISISServer">
                  <p:embed/>
                </p:oleObj>
              </mc:Choice>
              <mc:Fallback>
                <p:oleObj name="ISIS/Draw Sketch" r:id="rId3" imgW="990360" imgH="48564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1625" y="3276600"/>
                        <a:ext cx="2085975" cy="755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718" name="Object 46"/>
          <p:cNvGraphicFramePr>
            <a:graphicFrameLocks noChangeAspect="1"/>
          </p:cNvGraphicFramePr>
          <p:nvPr/>
        </p:nvGraphicFramePr>
        <p:xfrm>
          <a:off x="1028700" y="4114800"/>
          <a:ext cx="2095500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1" name="ISIS/Draw Sketch" r:id="rId5" imgW="1257120" imgH="485640" progId="ISISServer">
                  <p:embed/>
                </p:oleObj>
              </mc:Choice>
              <mc:Fallback>
                <p:oleObj name="ISIS/Draw Sketch" r:id="rId5" imgW="1257120" imgH="48564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8700" y="4114800"/>
                        <a:ext cx="2095500" cy="776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720" name="Object 48"/>
          <p:cNvGraphicFramePr>
            <a:graphicFrameLocks noChangeAspect="1"/>
          </p:cNvGraphicFramePr>
          <p:nvPr/>
        </p:nvGraphicFramePr>
        <p:xfrm>
          <a:off x="952500" y="5029200"/>
          <a:ext cx="2827338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2" name="ISIS/Draw Sketch" r:id="rId7" imgW="1485720" imgH="495000" progId="ISISServer">
                  <p:embed/>
                </p:oleObj>
              </mc:Choice>
              <mc:Fallback>
                <p:oleObj name="ISIS/Draw Sketch" r:id="rId7" imgW="1485720" imgH="49500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2500" y="5029200"/>
                        <a:ext cx="2827338" cy="84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311650" y="3324225"/>
            <a:ext cx="34591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sz="3000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2- </a:t>
            </a:r>
            <a:r>
              <a:rPr lang="en-US" sz="3000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amino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etanoic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4267200" y="4122738"/>
            <a:ext cx="38862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000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2- </a:t>
            </a:r>
            <a:r>
              <a:rPr lang="en-US" sz="3000" dirty="0" err="1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amino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propanoic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4295775" y="5100638"/>
            <a:ext cx="411956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500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2-</a:t>
            </a:r>
            <a:r>
              <a:rPr lang="en-US" sz="2500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amino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-3-metylbutanoic</a:t>
            </a:r>
          </a:p>
        </p:txBody>
      </p:sp>
      <p:pic>
        <p:nvPicPr>
          <p:cNvPr id="15" name="Picture 12" descr="top bar swoosh revised"/>
          <p:cNvPicPr>
            <a:picLocks noChangeAspect="1" noChangeArrowheads="1"/>
          </p:cNvPicPr>
          <p:nvPr/>
        </p:nvPicPr>
        <p:blipFill>
          <a:blip r:embed="rId9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2" descr="top bar swoosh revised"/>
          <p:cNvPicPr>
            <a:picLocks noChangeAspect="1" noChangeArrowheads="1"/>
          </p:cNvPicPr>
          <p:nvPr/>
        </p:nvPicPr>
        <p:blipFill>
          <a:blip r:embed="rId9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ounded Rectangle 16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20" name="Picture 27" descr="Hoja Carta2">
            <a:extLst>
              <a:ext uri="{FF2B5EF4-FFF2-40B4-BE49-F238E27FC236}">
                <a16:creationId xmlns:a16="http://schemas.microsoft.com/office/drawing/2014/main" xmlns="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 Box 102"/>
          <p:cNvSpPr txBox="1">
            <a:spLocks noChangeArrowheads="1"/>
          </p:cNvSpPr>
          <p:nvPr/>
        </p:nvSpPr>
        <p:spPr bwMode="auto">
          <a:xfrm>
            <a:off x="1748559" y="400051"/>
            <a:ext cx="2590800" cy="554038"/>
          </a:xfrm>
          <a:prstGeom prst="rect">
            <a:avLst/>
          </a:prstGeom>
          <a:solidFill>
            <a:srgbClr val="FFFF00"/>
          </a:solidFill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en-US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65080" y="584757"/>
            <a:ext cx="27478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nhánh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- NH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amino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7825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9" name="Group 12"/>
          <p:cNvGrpSpPr>
            <a:grpSpLocks/>
          </p:cNvGrpSpPr>
          <p:nvPr/>
        </p:nvGrpSpPr>
        <p:grpSpPr bwMode="auto">
          <a:xfrm>
            <a:off x="384318" y="607378"/>
            <a:ext cx="8610600" cy="1477328"/>
            <a:chOff x="332222" y="1812802"/>
            <a:chExt cx="8610600" cy="1476282"/>
          </a:xfrm>
        </p:grpSpPr>
        <p:pic>
          <p:nvPicPr>
            <p:cNvPr id="310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6113" y="2308055"/>
              <a:ext cx="2743200" cy="485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Text Box 102"/>
            <p:cNvSpPr txBox="1">
              <a:spLocks noChangeArrowheads="1"/>
            </p:cNvSpPr>
            <p:nvPr/>
          </p:nvSpPr>
          <p:spPr bwMode="auto">
            <a:xfrm>
              <a:off x="332222" y="1812802"/>
              <a:ext cx="8610600" cy="1476282"/>
            </a:xfrm>
            <a:prstGeom prst="rect">
              <a:avLst/>
            </a:prstGeom>
            <a:noFill/>
            <a:ln>
              <a:headEnd type="none" w="sm" len="sm"/>
              <a:tailEnd type="none" w="sm" len="sm"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n-US" sz="2500" dirty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   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b. </a:t>
              </a:r>
              <a:r>
                <a:rPr lang="en-US" sz="3000" b="1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Tên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b="1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bán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b="1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hệ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b="1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thống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:   </a:t>
              </a:r>
              <a:endPara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r>
                <a:rPr lang="en-US" sz="30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Axit</a:t>
              </a:r>
              <a:r>
                <a:rPr lang="en-US" sz="3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+ </a:t>
              </a:r>
              <a:r>
                <a:rPr lang="en-US" sz="30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số</a:t>
              </a:r>
              <a:r>
                <a:rPr lang="en-US" sz="3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chỉ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vị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trí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NH</a:t>
              </a:r>
              <a:r>
                <a:rPr lang="en-US" sz="3000" baseline="-25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2 </a:t>
              </a:r>
              <a:r>
                <a:rPr lang="en-US" sz="3000" baseline="-25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                                           </a:t>
              </a:r>
              <a:r>
                <a:rPr lang="en-US" sz="3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+  amino 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+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tên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thường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axit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cacboxylic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tương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ứng</a:t>
              </a:r>
              <a:endPara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5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ounded Rectangle 16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aphicFrame>
        <p:nvGraphicFramePr>
          <p:cNvPr id="30" name="Group 10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8299"/>
              </p:ext>
            </p:extLst>
          </p:nvPr>
        </p:nvGraphicFramePr>
        <p:xfrm>
          <a:off x="79518" y="2378377"/>
          <a:ext cx="8915400" cy="2959209"/>
        </p:xfrm>
        <a:graphic>
          <a:graphicData uri="http://schemas.openxmlformats.org/drawingml/2006/table">
            <a:tbl>
              <a:tblPr/>
              <a:tblGrid>
                <a:gridCol w="3136900"/>
                <a:gridCol w="2209800"/>
                <a:gridCol w="1892300"/>
                <a:gridCol w="990600"/>
                <a:gridCol w="685800"/>
              </a:tblGrid>
              <a:tr h="8658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thức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thay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thế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bán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hệ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thống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thường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Kí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hiệu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46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Axit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2-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aminoetanoic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Axit</a:t>
                      </a:r>
                      <a:r>
                        <a:rPr lang="en-US" sz="24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aminoaxetic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65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Axit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2-amino</a:t>
                      </a:r>
                    </a:p>
                    <a:p>
                      <a:pPr algn="ctr"/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propanoic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Axit</a:t>
                      </a:r>
                      <a:r>
                        <a:rPr lang="en-US" sz="24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el-GR" sz="24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α</a:t>
                      </a:r>
                      <a:r>
                        <a:rPr lang="en-US" sz="24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-amino propionic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1" name="Object 4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4655105"/>
              </p:ext>
            </p:extLst>
          </p:nvPr>
        </p:nvGraphicFramePr>
        <p:xfrm>
          <a:off x="685800" y="3335040"/>
          <a:ext cx="2085975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5" name="ISIS/Draw Sketch" r:id="rId5" imgW="990360" imgH="485640" progId="ISISServer">
                  <p:embed/>
                </p:oleObj>
              </mc:Choice>
              <mc:Fallback>
                <p:oleObj name="ISIS/Draw Sketch" r:id="rId5" imgW="990360" imgH="48564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3335040"/>
                        <a:ext cx="2085975" cy="755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1308796"/>
              </p:ext>
            </p:extLst>
          </p:nvPr>
        </p:nvGraphicFramePr>
        <p:xfrm>
          <a:off x="609600" y="4321744"/>
          <a:ext cx="2095500" cy="776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6" name="ISIS/Draw Sketch" r:id="rId7" imgW="1257120" imgH="485640" progId="ISISServer">
                  <p:embed/>
                </p:oleObj>
              </mc:Choice>
              <mc:Fallback>
                <p:oleObj name="ISIS/Draw Sketch" r:id="rId7" imgW="1257120" imgH="48564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4321744"/>
                        <a:ext cx="2095500" cy="776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Rectangle 33"/>
          <p:cNvSpPr>
            <a:spLocks noChangeArrowheads="1"/>
          </p:cNvSpPr>
          <p:nvPr/>
        </p:nvSpPr>
        <p:spPr bwMode="auto">
          <a:xfrm>
            <a:off x="7464282" y="4385239"/>
            <a:ext cx="8778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sz="2000" dirty="0" err="1">
                <a:solidFill>
                  <a:srgbClr val="FF0000"/>
                </a:solidFill>
                <a:latin typeface="Tahoma" pitchFamily="34" charset="0"/>
              </a:rPr>
              <a:t>Alanin</a:t>
            </a:r>
            <a:endParaRPr lang="en-US" sz="2000" dirty="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35" name="Text Box 61"/>
          <p:cNvSpPr txBox="1">
            <a:spLocks noChangeArrowheads="1"/>
          </p:cNvSpPr>
          <p:nvPr/>
        </p:nvSpPr>
        <p:spPr bwMode="auto">
          <a:xfrm>
            <a:off x="7375382" y="3499414"/>
            <a:ext cx="990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sz="2000" dirty="0" err="1">
                <a:solidFill>
                  <a:srgbClr val="FF0000"/>
                </a:solidFill>
                <a:latin typeface="Tahoma" pitchFamily="34" charset="0"/>
              </a:rPr>
              <a:t>Glyxin</a:t>
            </a:r>
            <a:endParaRPr lang="en-US" sz="2000" dirty="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36" name="Text Box 59"/>
          <p:cNvSpPr txBox="1">
            <a:spLocks noChangeArrowheads="1"/>
          </p:cNvSpPr>
          <p:nvPr/>
        </p:nvSpPr>
        <p:spPr bwMode="auto">
          <a:xfrm>
            <a:off x="8305368" y="3477189"/>
            <a:ext cx="857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b="1" dirty="0" err="1">
                <a:solidFill>
                  <a:srgbClr val="FF0000"/>
                </a:solidFill>
                <a:latin typeface="Tahoma" pitchFamily="34" charset="0"/>
              </a:rPr>
              <a:t>Gly</a:t>
            </a:r>
            <a:endParaRPr lang="en-US" b="1" dirty="0">
              <a:solidFill>
                <a:srgbClr val="FF0000"/>
              </a:solidFill>
              <a:latin typeface="Tahoma" pitchFamily="34" charset="0"/>
            </a:endParaRPr>
          </a:p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dirty="0">
                <a:latin typeface="Tahoma" pitchFamily="34" charset="0"/>
              </a:rPr>
              <a:t>(75)</a:t>
            </a:r>
          </a:p>
        </p:txBody>
      </p:sp>
      <p:sp>
        <p:nvSpPr>
          <p:cNvPr id="37" name="Text Box 59"/>
          <p:cNvSpPr txBox="1">
            <a:spLocks noChangeArrowheads="1"/>
          </p:cNvSpPr>
          <p:nvPr/>
        </p:nvSpPr>
        <p:spPr bwMode="auto">
          <a:xfrm>
            <a:off x="8300605" y="4321739"/>
            <a:ext cx="857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b="1" dirty="0" err="1">
                <a:solidFill>
                  <a:srgbClr val="FF0000"/>
                </a:solidFill>
                <a:latin typeface="Tahoma" pitchFamily="34" charset="0"/>
              </a:rPr>
              <a:t>Ala</a:t>
            </a:r>
            <a:endParaRPr lang="en-US" b="1" dirty="0">
              <a:solidFill>
                <a:srgbClr val="FF0000"/>
              </a:solidFill>
              <a:latin typeface="Tahoma" pitchFamily="34" charset="0"/>
            </a:endParaRPr>
          </a:p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dirty="0">
                <a:latin typeface="Tahoma" pitchFamily="34" charset="0"/>
              </a:rPr>
              <a:t>(89)</a:t>
            </a:r>
          </a:p>
        </p:txBody>
      </p:sp>
      <p:sp>
        <p:nvSpPr>
          <p:cNvPr id="2" name="Rectangle 1"/>
          <p:cNvSpPr/>
          <p:nvPr/>
        </p:nvSpPr>
        <p:spPr>
          <a:xfrm>
            <a:off x="1752600" y="3694686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400" b="1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="1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en-US" sz="2400" b="1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773382" y="4800863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400" b="1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="1" baseline="-25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en-US" sz="2400" b="1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1" name="Picture 27" descr="Hoja Carta2">
            <a:extLst>
              <a:ext uri="{FF2B5EF4-FFF2-40B4-BE49-F238E27FC236}">
                <a16:creationId xmlns:a16="http://schemas.microsoft.com/office/drawing/2014/main" xmlns="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 t="51007"/>
          <a:stretch>
            <a:fillRect/>
          </a:stretch>
        </p:blipFill>
        <p:spPr bwMode="auto">
          <a:xfrm>
            <a:off x="0" y="6172200"/>
            <a:ext cx="9144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7351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2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9" name="Group 12"/>
          <p:cNvGrpSpPr>
            <a:grpSpLocks/>
          </p:cNvGrpSpPr>
          <p:nvPr/>
        </p:nvGrpSpPr>
        <p:grpSpPr bwMode="auto">
          <a:xfrm>
            <a:off x="384318" y="386195"/>
            <a:ext cx="8610600" cy="1477328"/>
            <a:chOff x="332222" y="1812802"/>
            <a:chExt cx="8610600" cy="1476282"/>
          </a:xfrm>
        </p:grpSpPr>
        <p:pic>
          <p:nvPicPr>
            <p:cNvPr id="310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6113" y="2308055"/>
              <a:ext cx="2743200" cy="485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Text Box 102"/>
            <p:cNvSpPr txBox="1">
              <a:spLocks noChangeArrowheads="1"/>
            </p:cNvSpPr>
            <p:nvPr/>
          </p:nvSpPr>
          <p:spPr bwMode="auto">
            <a:xfrm>
              <a:off x="332222" y="1812802"/>
              <a:ext cx="8610600" cy="1476282"/>
            </a:xfrm>
            <a:prstGeom prst="rect">
              <a:avLst/>
            </a:prstGeom>
            <a:noFill/>
            <a:ln>
              <a:headEnd type="none" w="sm" len="sm"/>
              <a:tailEnd type="none" w="sm" len="sm"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n-US" sz="2500" dirty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   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b. </a:t>
              </a:r>
              <a:r>
                <a:rPr lang="en-US" sz="3000" b="1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Tên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b="1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bán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b="1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hệ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b="1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thống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:   </a:t>
              </a:r>
              <a:endPara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r>
                <a:rPr lang="en-US" sz="30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Axit</a:t>
              </a:r>
              <a:r>
                <a:rPr lang="en-US" sz="3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+ </a:t>
              </a:r>
              <a:r>
                <a:rPr lang="en-US" sz="30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số</a:t>
              </a:r>
              <a:r>
                <a:rPr lang="en-US" sz="3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chỉ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vị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trí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NH</a:t>
              </a:r>
              <a:r>
                <a:rPr lang="en-US" sz="3000" baseline="-25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2 </a:t>
              </a:r>
              <a:r>
                <a:rPr lang="en-US" sz="3000" baseline="-25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                                           </a:t>
              </a:r>
              <a:r>
                <a:rPr lang="en-US" sz="3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+  amino 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+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tên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thường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axit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cacboxylic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tương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ứng</a:t>
              </a:r>
              <a:endPara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5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ounded Rectangle 16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aphicFrame>
        <p:nvGraphicFramePr>
          <p:cNvPr id="26" name="Group 10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2238597"/>
              </p:ext>
            </p:extLst>
          </p:nvPr>
        </p:nvGraphicFramePr>
        <p:xfrm>
          <a:off x="114300" y="1979406"/>
          <a:ext cx="8915400" cy="4541520"/>
        </p:xfrm>
        <a:graphic>
          <a:graphicData uri="http://schemas.openxmlformats.org/drawingml/2006/table">
            <a:tbl>
              <a:tblPr/>
              <a:tblGrid>
                <a:gridCol w="3477777"/>
                <a:gridCol w="1703823"/>
                <a:gridCol w="1943100"/>
                <a:gridCol w="1104900"/>
                <a:gridCol w="685800"/>
              </a:tblGrid>
              <a:tr h="10126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thức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thay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thế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bán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hệ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thống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thường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Kí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hiệu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56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Axit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2-amino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-3-metyl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butanoic</a:t>
                      </a:r>
                      <a:endParaRPr lang="en-US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</a:pPr>
                      <a:r>
                        <a:rPr lang="en-US" sz="2400" dirty="0" err="1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Axit</a:t>
                      </a:r>
                      <a:r>
                        <a:rPr lang="en-US" sz="24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</a:pPr>
                      <a:r>
                        <a:rPr lang="en-US" sz="24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</a:t>
                      </a:r>
                      <a:r>
                        <a:rPr lang="en-US" sz="24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-amino</a:t>
                      </a:r>
                    </a:p>
                    <a:p>
                      <a:pPr algn="ct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</a:pPr>
                      <a:r>
                        <a:rPr lang="en-US" sz="2400" dirty="0" err="1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isovaleric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2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Axit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2- amino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pentan-1,5-đioic</a:t>
                      </a:r>
                    </a:p>
                    <a:p>
                      <a:pPr algn="ctr"/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Axit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-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amino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glutaric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8" name="Object 5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9164759"/>
              </p:ext>
            </p:extLst>
          </p:nvPr>
        </p:nvGraphicFramePr>
        <p:xfrm>
          <a:off x="304800" y="4944267"/>
          <a:ext cx="3352800" cy="846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4" name="ISIS/Draw Sketch" r:id="rId5" imgW="2047680" imgH="504720" progId="ISISServer">
                  <p:embed/>
                </p:oleObj>
              </mc:Choice>
              <mc:Fallback>
                <p:oleObj name="ISIS/Draw Sketch" r:id="rId5" imgW="2047680" imgH="50472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4944267"/>
                        <a:ext cx="3352800" cy="846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Text Box 70"/>
          <p:cNvSpPr txBox="1">
            <a:spLocks noChangeArrowheads="1"/>
          </p:cNvSpPr>
          <p:nvPr/>
        </p:nvSpPr>
        <p:spPr bwMode="auto">
          <a:xfrm>
            <a:off x="7240015" y="4878240"/>
            <a:ext cx="1143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sz="2000" dirty="0" err="1">
                <a:solidFill>
                  <a:srgbClr val="FF0000"/>
                </a:solidFill>
                <a:latin typeface="Tahoma" pitchFamily="34" charset="0"/>
              </a:rPr>
              <a:t>Axit</a:t>
            </a:r>
            <a:r>
              <a:rPr lang="en-US" sz="2000" dirty="0">
                <a:solidFill>
                  <a:srgbClr val="FF0000"/>
                </a:solidFill>
                <a:latin typeface="Tahoma" pitchFamily="34" charset="0"/>
              </a:rPr>
              <a:t> glutamic</a:t>
            </a:r>
          </a:p>
        </p:txBody>
      </p:sp>
      <p:sp>
        <p:nvSpPr>
          <p:cNvPr id="43" name="Text Box 71"/>
          <p:cNvSpPr txBox="1">
            <a:spLocks noChangeArrowheads="1"/>
          </p:cNvSpPr>
          <p:nvPr/>
        </p:nvSpPr>
        <p:spPr bwMode="auto">
          <a:xfrm>
            <a:off x="8203628" y="4884590"/>
            <a:ext cx="857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b="1" dirty="0" err="1">
                <a:solidFill>
                  <a:srgbClr val="FF0000"/>
                </a:solidFill>
                <a:latin typeface="Tahoma" pitchFamily="34" charset="0"/>
              </a:rPr>
              <a:t>Glu</a:t>
            </a:r>
            <a:endParaRPr lang="en-US" b="1" dirty="0">
              <a:solidFill>
                <a:srgbClr val="FF0000"/>
              </a:solidFill>
              <a:latin typeface="Tahoma" pitchFamily="34" charset="0"/>
            </a:endParaRPr>
          </a:p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dirty="0">
                <a:latin typeface="Tahoma" pitchFamily="34" charset="0"/>
              </a:rPr>
              <a:t>(147)</a:t>
            </a:r>
          </a:p>
        </p:txBody>
      </p:sp>
      <p:pic>
        <p:nvPicPr>
          <p:cNvPr id="44" name="Picture 27" descr="Hoja Carta2">
            <a:extLst>
              <a:ext uri="{FF2B5EF4-FFF2-40B4-BE49-F238E27FC236}">
                <a16:creationId xmlns:a16="http://schemas.microsoft.com/office/drawing/2014/main" xmlns="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 t="51007"/>
          <a:stretch>
            <a:fillRect/>
          </a:stretch>
        </p:blipFill>
        <p:spPr bwMode="auto">
          <a:xfrm>
            <a:off x="0" y="6591300"/>
            <a:ext cx="91440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9" name="Object 4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930960"/>
              </p:ext>
            </p:extLst>
          </p:nvPr>
        </p:nvGraphicFramePr>
        <p:xfrm>
          <a:off x="412027" y="3429000"/>
          <a:ext cx="2827338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5" name="ISIS/Draw Sketch" r:id="rId8" imgW="1485720" imgH="495000" progId="ISISServer">
                  <p:embed/>
                </p:oleObj>
              </mc:Choice>
              <mc:Fallback>
                <p:oleObj name="ISIS/Draw Sketch" r:id="rId8" imgW="1485720" imgH="49500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2027" y="3429000"/>
                        <a:ext cx="2827338" cy="84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 Box 64"/>
          <p:cNvSpPr txBox="1">
            <a:spLocks noChangeArrowheads="1"/>
          </p:cNvSpPr>
          <p:nvPr/>
        </p:nvSpPr>
        <p:spPr bwMode="auto">
          <a:xfrm>
            <a:off x="7392415" y="3625261"/>
            <a:ext cx="811214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sz="2000" dirty="0" err="1">
                <a:solidFill>
                  <a:srgbClr val="FF0000"/>
                </a:solidFill>
                <a:latin typeface="Tahoma" pitchFamily="34" charset="0"/>
              </a:rPr>
              <a:t>Valin</a:t>
            </a:r>
            <a:endParaRPr lang="en-US" sz="2000" dirty="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21" name="Text Box 65"/>
          <p:cNvSpPr txBox="1">
            <a:spLocks noChangeArrowheads="1"/>
          </p:cNvSpPr>
          <p:nvPr/>
        </p:nvSpPr>
        <p:spPr bwMode="auto">
          <a:xfrm>
            <a:off x="8203629" y="3474448"/>
            <a:ext cx="857250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b="1" dirty="0">
                <a:solidFill>
                  <a:srgbClr val="FF0000"/>
                </a:solidFill>
                <a:latin typeface="Tahoma" pitchFamily="34" charset="0"/>
              </a:rPr>
              <a:t>Val</a:t>
            </a:r>
          </a:p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dirty="0">
                <a:latin typeface="Tahoma" pitchFamily="34" charset="0"/>
              </a:rPr>
              <a:t>(117)</a:t>
            </a:r>
          </a:p>
        </p:txBody>
      </p:sp>
    </p:spTree>
    <p:extLst>
      <p:ext uri="{BB962C8B-B14F-4D97-AF65-F5344CB8AC3E}">
        <p14:creationId xmlns:p14="http://schemas.microsoft.com/office/powerpoint/2010/main" val="1640509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3" grpId="0"/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54793" y="3624263"/>
            <a:ext cx="8634413" cy="1314450"/>
            <a:chOff x="219075" y="742950"/>
            <a:chExt cx="8634413" cy="1314450"/>
          </a:xfrm>
        </p:grpSpPr>
        <p:pic>
          <p:nvPicPr>
            <p:cNvPr id="22532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238" y="742950"/>
              <a:ext cx="3524250" cy="895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3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075" y="996950"/>
              <a:ext cx="3667125" cy="647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4" name="Picture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0188" y="842963"/>
              <a:ext cx="1114425" cy="752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35" name="TextBox 50"/>
            <p:cNvSpPr txBox="1">
              <a:spLocks noChangeArrowheads="1"/>
            </p:cNvSpPr>
            <p:nvPr/>
          </p:nvSpPr>
          <p:spPr bwMode="auto">
            <a:xfrm>
              <a:off x="850900" y="1533525"/>
              <a:ext cx="2246313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800" b="1" i="1"/>
                <a:t>dạng phân tử</a:t>
              </a:r>
            </a:p>
          </p:txBody>
        </p:sp>
        <p:sp>
          <p:nvSpPr>
            <p:cNvPr id="22536" name="TextBox 51"/>
            <p:cNvSpPr txBox="1">
              <a:spLocks noChangeArrowheads="1"/>
            </p:cNvSpPr>
            <p:nvPr/>
          </p:nvSpPr>
          <p:spPr bwMode="auto">
            <a:xfrm>
              <a:off x="5410200" y="1533525"/>
              <a:ext cx="3082925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800" b="1" i="1"/>
                <a:t>dạng ion lưỡng cực</a:t>
              </a:r>
            </a:p>
          </p:txBody>
        </p:sp>
        <p:grpSp>
          <p:nvGrpSpPr>
            <p:cNvPr id="22537" name="Group 11"/>
            <p:cNvGrpSpPr>
              <a:grpSpLocks/>
            </p:cNvGrpSpPr>
            <p:nvPr/>
          </p:nvGrpSpPr>
          <p:grpSpPr bwMode="auto">
            <a:xfrm>
              <a:off x="966788" y="777875"/>
              <a:ext cx="2703512" cy="347663"/>
              <a:chOff x="966787" y="1877476"/>
              <a:chExt cx="2703692" cy="347662"/>
            </a:xfrm>
          </p:grpSpPr>
          <p:cxnSp>
            <p:nvCxnSpPr>
              <p:cNvPr id="54" name="Straight Connector 53"/>
              <p:cNvCxnSpPr/>
              <p:nvPr/>
            </p:nvCxnSpPr>
            <p:spPr>
              <a:xfrm flipV="1">
                <a:off x="3670479" y="1877476"/>
                <a:ext cx="0" cy="34766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/>
              <p:cNvCxnSpPr/>
              <p:nvPr/>
            </p:nvCxnSpPr>
            <p:spPr>
              <a:xfrm flipH="1">
                <a:off x="966787" y="1877476"/>
                <a:ext cx="2703692" cy="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Arrow Connector 55"/>
              <p:cNvCxnSpPr/>
              <p:nvPr/>
            </p:nvCxnSpPr>
            <p:spPr>
              <a:xfrm>
                <a:off x="966787" y="1877476"/>
                <a:ext cx="0" cy="347662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2" name="TextBox 21"/>
          <p:cNvSpPr txBox="1"/>
          <p:nvPr/>
        </p:nvSpPr>
        <p:spPr>
          <a:xfrm>
            <a:off x="167336" y="2129624"/>
            <a:ext cx="8839200" cy="138499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Phân tử amino axit có </a:t>
            </a:r>
            <a:r>
              <a:rPr lang="pt-BR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 cacboxyl (-COOH) thể hiện tính axit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pt-BR" sz="28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 amino (-NH</a:t>
            </a:r>
            <a:r>
              <a:rPr lang="pt-BR" sz="2800" baseline="-250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thể hiện tính bazơ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nên tương tác tạo ion lưỡng cực 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pt-BR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COO </a:t>
            </a:r>
            <a:r>
              <a:rPr lang="pt-BR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  <a:endParaRPr lang="pt-B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Picture 12" descr="top bar swoosh revised"/>
          <p:cNvPicPr>
            <a:picLocks noChangeAspect="1" noChangeArrowheads="1"/>
          </p:cNvPicPr>
          <p:nvPr/>
        </p:nvPicPr>
        <p:blipFill>
          <a:blip r:embed="rId5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5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Rounded Rectangle 26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8" name="Rounded Rectangle 27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30" name="Picture 27" descr="Hoja Carta2">
            <a:extLst>
              <a:ext uri="{FF2B5EF4-FFF2-40B4-BE49-F238E27FC236}">
                <a16:creationId xmlns:a16="http://schemas.microsoft.com/office/drawing/2014/main" xmlns="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Text Box 102"/>
          <p:cNvSpPr txBox="1">
            <a:spLocks noChangeArrowheads="1"/>
          </p:cNvSpPr>
          <p:nvPr/>
        </p:nvSpPr>
        <p:spPr bwMode="auto">
          <a:xfrm>
            <a:off x="631208" y="1143000"/>
            <a:ext cx="3788392" cy="553998"/>
          </a:xfrm>
          <a:prstGeom prst="rect">
            <a:avLst/>
          </a:prstGeom>
          <a:solidFill>
            <a:srgbClr val="FFFF00"/>
          </a:solidFill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2.1.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29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Box 23"/>
          <p:cNvSpPr txBox="1">
            <a:spLocks noChangeArrowheads="1"/>
          </p:cNvSpPr>
          <p:nvPr/>
        </p:nvSpPr>
        <p:spPr bwMode="auto">
          <a:xfrm>
            <a:off x="304800" y="2057400"/>
            <a:ext cx="875159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ts val="0"/>
              </a:spcBef>
              <a:defRPr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    Do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ion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lưỡng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ts val="0"/>
              </a:spcBef>
              <a:defRPr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aminoaxit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4150" y="3200400"/>
            <a:ext cx="86550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ClrTx/>
              <a:buFont typeface="Wingdings" pitchFamily="2" charset="2"/>
              <a:buChar char="§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ngọt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ClrTx/>
              <a:buFont typeface="Wingdings" pitchFamily="2" charset="2"/>
              <a:buChar char="§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220 – 300°C),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dễ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bị phân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huỷ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5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Rounded Rectangle 26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8" name="Rounded Rectangle 27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30" name="Picture 27" descr="Hoja Carta2">
            <a:extLst>
              <a:ext uri="{FF2B5EF4-FFF2-40B4-BE49-F238E27FC236}">
                <a16:creationId xmlns:a16="http://schemas.microsoft.com/office/drawing/2014/main" xmlns="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"/>
          <p:cNvSpPr txBox="1">
            <a:spLocks noChangeArrowheads="1"/>
          </p:cNvSpPr>
          <p:nvPr/>
        </p:nvSpPr>
        <p:spPr bwMode="auto">
          <a:xfrm>
            <a:off x="624074" y="406794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21" name="Text Box 102"/>
          <p:cNvSpPr txBox="1">
            <a:spLocks noChangeArrowheads="1"/>
          </p:cNvSpPr>
          <p:nvPr/>
        </p:nvSpPr>
        <p:spPr bwMode="auto">
          <a:xfrm>
            <a:off x="624074" y="1244994"/>
            <a:ext cx="3788392" cy="553998"/>
          </a:xfrm>
          <a:prstGeom prst="rect">
            <a:avLst/>
          </a:prstGeom>
          <a:solidFill>
            <a:srgbClr val="FFFF00"/>
          </a:solidFill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2.1.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04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1255931"/>
            <a:ext cx="8839200" cy="52322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2.2.1. Tính chất lưỡng tính</a:t>
            </a:r>
            <a:r>
              <a:rPr lang="pt-BR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9591" y="1951672"/>
            <a:ext cx="8629609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Phản ứng với </a:t>
            </a:r>
            <a:r>
              <a:rPr lang="pt-BR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vô cơ mạnh</a:t>
            </a:r>
            <a:r>
              <a:rPr lang="pt-BR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HOOC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600" dirty="0" smtClean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</a:t>
            </a:r>
            <a:r>
              <a:rPr lang="en-US" sz="2600" baseline="-25000" dirty="0" smtClean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HCl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HOOC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26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2600" dirty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</a:t>
            </a:r>
            <a:r>
              <a:rPr lang="en-US" sz="2600" baseline="-25000" dirty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en-US" sz="2600" dirty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Cl </a:t>
            </a:r>
            <a:r>
              <a:rPr lang="en-US" sz="2600" baseline="30000" dirty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endParaRPr lang="en-US" sz="2600" dirty="0">
              <a:solidFill>
                <a:srgbClr val="1909E5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6518" y="4120452"/>
            <a:ext cx="8782009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Phản ứng với</a:t>
            </a:r>
            <a:r>
              <a:rPr lang="pt-BR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bazơ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mạnh</a:t>
            </a:r>
          </a:p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en-US" sz="26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OOC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NH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+  </a:t>
            </a:r>
            <a:r>
              <a:rPr lang="en-US" sz="26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OH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COO</a:t>
            </a:r>
            <a:r>
              <a:rPr lang="en-US" sz="26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6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endParaRPr lang="en-US" sz="2600" dirty="0"/>
          </a:p>
        </p:txBody>
      </p:sp>
      <p:sp>
        <p:nvSpPr>
          <p:cNvPr id="17" name="Text Box 102"/>
          <p:cNvSpPr txBox="1">
            <a:spLocks noChangeArrowheads="1"/>
          </p:cNvSpPr>
          <p:nvPr/>
        </p:nvSpPr>
        <p:spPr bwMode="auto">
          <a:xfrm>
            <a:off x="624074" y="400050"/>
            <a:ext cx="3788392" cy="553998"/>
          </a:xfrm>
          <a:prstGeom prst="rect">
            <a:avLst/>
          </a:prstGeom>
          <a:solidFill>
            <a:srgbClr val="FFFF00"/>
          </a:solidFill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2.2.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313573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(HOOC)</a:t>
            </a:r>
            <a:r>
              <a:rPr lang="en-US" sz="24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4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400" b="1" dirty="0" smtClean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(NH</a:t>
            </a:r>
            <a:r>
              <a:rPr lang="en-US" sz="2400" b="1" baseline="-25000" dirty="0" smtClean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b="1" dirty="0" smtClean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)</a:t>
            </a:r>
            <a:r>
              <a:rPr lang="en-US" sz="2400" b="1" baseline="-25000" dirty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yHCl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(HOOC )</a:t>
            </a:r>
            <a:r>
              <a:rPr lang="en-US" sz="24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4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–(</a:t>
            </a:r>
            <a:r>
              <a:rPr lang="en-US" sz="2400" b="1" dirty="0" smtClean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</a:t>
            </a:r>
            <a:r>
              <a:rPr lang="en-US" sz="2400" b="1" baseline="-25000" dirty="0" smtClean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en-US" sz="2400" b="1" dirty="0" err="1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Cl</a:t>
            </a:r>
            <a:r>
              <a:rPr lang="en-US" sz="2400" b="1" dirty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4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2400" b="1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5334000"/>
            <a:ext cx="88114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(HOOC)</a:t>
            </a:r>
            <a:r>
              <a:rPr lang="en-US" sz="2000" b="1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0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(NH</a:t>
            </a:r>
            <a:r>
              <a:rPr lang="en-US" sz="20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)</a:t>
            </a:r>
            <a:r>
              <a:rPr lang="en-US" sz="20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     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+    </a:t>
            </a:r>
            <a:r>
              <a:rPr lang="en-US" sz="20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xNaOH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(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NH</a:t>
            </a:r>
            <a:r>
              <a:rPr lang="en-US" sz="20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)</a:t>
            </a:r>
            <a:r>
              <a:rPr lang="en-US" sz="20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en-US" sz="20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COONa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b="1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+ 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0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endParaRPr lang="en-US" sz="2000" b="1" dirty="0"/>
          </a:p>
          <a:p>
            <a:r>
              <a:rPr lang="en-US" sz="20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endParaRPr lang="en-US" sz="2000" b="1" dirty="0"/>
          </a:p>
        </p:txBody>
      </p:sp>
      <p:sp>
        <p:nvSpPr>
          <p:cNvPr id="18" name="Text Box 56"/>
          <p:cNvSpPr txBox="1">
            <a:spLocks noChangeArrowheads="1"/>
          </p:cNvSpPr>
          <p:nvPr/>
        </p:nvSpPr>
        <p:spPr bwMode="auto">
          <a:xfrm>
            <a:off x="4757218" y="1240522"/>
            <a:ext cx="42672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000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sz="3000" baseline="-25000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– R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COOH </a:t>
            </a:r>
            <a:endParaRPr lang="en-US" sz="3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01874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  <p:bldP spid="4" grpId="0"/>
      <p:bldP spid="5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800" y="1828800"/>
            <a:ext cx="8839200" cy="138499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2.2.2. Tính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axit-bazơ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amino </a:t>
            </a:r>
            <a:r>
              <a:rPr lang="en-US" sz="28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sz="28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giấy </a:t>
            </a:r>
            <a:r>
              <a:rPr lang="pt-BR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quỳ </a:t>
            </a:r>
            <a:r>
              <a:rPr lang="pt-BR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tím</a:t>
            </a:r>
            <a:endParaRPr lang="en-US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 Box 102"/>
          <p:cNvSpPr txBox="1">
            <a:spLocks noChangeArrowheads="1"/>
          </p:cNvSpPr>
          <p:nvPr/>
        </p:nvSpPr>
        <p:spPr bwMode="auto">
          <a:xfrm>
            <a:off x="533400" y="838200"/>
            <a:ext cx="3788392" cy="553998"/>
          </a:xfrm>
          <a:prstGeom prst="rect">
            <a:avLst/>
          </a:prstGeom>
          <a:solidFill>
            <a:srgbClr val="FFFF00"/>
          </a:solidFill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2.2.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568342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3" name="xjhhxsy8"/>
          <p:cNvGrpSpPr>
            <a:grpSpLocks/>
          </p:cNvGrpSpPr>
          <p:nvPr/>
        </p:nvGrpSpPr>
        <p:grpSpPr bwMode="auto">
          <a:xfrm>
            <a:off x="4159250" y="3757613"/>
            <a:ext cx="685800" cy="1752600"/>
            <a:chOff x="7920" y="1304"/>
            <a:chExt cx="405" cy="2197"/>
          </a:xfrm>
        </p:grpSpPr>
        <p:sp>
          <p:nvSpPr>
            <p:cNvPr id="7200" name="AutoShape 4"/>
            <p:cNvSpPr>
              <a:spLocks noChangeArrowheads="1"/>
            </p:cNvSpPr>
            <p:nvPr/>
          </p:nvSpPr>
          <p:spPr bwMode="auto">
            <a:xfrm rot="5400000" flipV="1">
              <a:off x="7416" y="2623"/>
              <a:ext cx="1440" cy="316"/>
            </a:xfrm>
            <a:prstGeom prst="flowChartDisplay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01" name="Freeform 5"/>
            <p:cNvSpPr>
              <a:spLocks/>
            </p:cNvSpPr>
            <p:nvPr/>
          </p:nvSpPr>
          <p:spPr bwMode="auto">
            <a:xfrm>
              <a:off x="7920" y="1304"/>
              <a:ext cx="405" cy="1007"/>
            </a:xfrm>
            <a:custGeom>
              <a:avLst/>
              <a:gdLst>
                <a:gd name="T0" fmla="*/ 60 w 405"/>
                <a:gd name="T1" fmla="*/ 1007 h 1007"/>
                <a:gd name="T2" fmla="*/ 60 w 405"/>
                <a:gd name="T3" fmla="*/ 90 h 1007"/>
                <a:gd name="T4" fmla="*/ 0 w 405"/>
                <a:gd name="T5" fmla="*/ 0 h 1007"/>
                <a:gd name="T6" fmla="*/ 405 w 405"/>
                <a:gd name="T7" fmla="*/ 0 h 1007"/>
                <a:gd name="T8" fmla="*/ 375 w 405"/>
                <a:gd name="T9" fmla="*/ 105 h 1007"/>
                <a:gd name="T10" fmla="*/ 375 w 405"/>
                <a:gd name="T11" fmla="*/ 1007 h 10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5"/>
                <a:gd name="T19" fmla="*/ 0 h 1007"/>
                <a:gd name="T20" fmla="*/ 405 w 405"/>
                <a:gd name="T21" fmla="*/ 1007 h 100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5" h="1007">
                  <a:moveTo>
                    <a:pt x="60" y="1007"/>
                  </a:moveTo>
                  <a:lnTo>
                    <a:pt x="60" y="90"/>
                  </a:lnTo>
                  <a:lnTo>
                    <a:pt x="0" y="0"/>
                  </a:lnTo>
                  <a:lnTo>
                    <a:pt x="405" y="0"/>
                  </a:lnTo>
                  <a:lnTo>
                    <a:pt x="375" y="105"/>
                  </a:lnTo>
                  <a:lnTo>
                    <a:pt x="375" y="1007"/>
                  </a:lnTo>
                </a:path>
              </a:pathLst>
            </a:custGeom>
            <a:solidFill>
              <a:schemeClr val="accent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257175" y="5462588"/>
            <a:ext cx="19812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>
                <a:latin typeface=".VnTime" pitchFamily="34" charset="0"/>
              </a:rPr>
              <a:t>Dd glyxin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3549650" y="5494338"/>
            <a:ext cx="2514600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500">
                <a:latin typeface="Times New Roman" pitchFamily="18" charset="0"/>
                <a:cs typeface="Times New Roman" pitchFamily="18" charset="0"/>
              </a:rPr>
              <a:t>Dd axit glutamic</a:t>
            </a: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6926263" y="5454650"/>
            <a:ext cx="20574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500">
                <a:latin typeface="Times New Roman" pitchFamily="18" charset="0"/>
                <a:cs typeface="Times New Roman" pitchFamily="18" charset="0"/>
              </a:rPr>
              <a:t>Dd lysin</a:t>
            </a:r>
          </a:p>
        </p:txBody>
      </p:sp>
      <p:grpSp>
        <p:nvGrpSpPr>
          <p:cNvPr id="7177" name="xjhhxsy8"/>
          <p:cNvGrpSpPr>
            <a:grpSpLocks/>
          </p:cNvGrpSpPr>
          <p:nvPr/>
        </p:nvGrpSpPr>
        <p:grpSpPr bwMode="auto">
          <a:xfrm>
            <a:off x="942975" y="3709988"/>
            <a:ext cx="685800" cy="1752600"/>
            <a:chOff x="7920" y="1304"/>
            <a:chExt cx="405" cy="2197"/>
          </a:xfrm>
        </p:grpSpPr>
        <p:sp>
          <p:nvSpPr>
            <p:cNvPr id="7198" name="AutoShape 10"/>
            <p:cNvSpPr>
              <a:spLocks noChangeArrowheads="1"/>
            </p:cNvSpPr>
            <p:nvPr/>
          </p:nvSpPr>
          <p:spPr bwMode="auto">
            <a:xfrm rot="5400000" flipV="1">
              <a:off x="7416" y="2623"/>
              <a:ext cx="1440" cy="316"/>
            </a:xfrm>
            <a:prstGeom prst="flowChartDisplay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99" name="Freeform 11"/>
            <p:cNvSpPr>
              <a:spLocks/>
            </p:cNvSpPr>
            <p:nvPr/>
          </p:nvSpPr>
          <p:spPr bwMode="auto">
            <a:xfrm>
              <a:off x="7920" y="1304"/>
              <a:ext cx="405" cy="1007"/>
            </a:xfrm>
            <a:custGeom>
              <a:avLst/>
              <a:gdLst>
                <a:gd name="T0" fmla="*/ 60 w 405"/>
                <a:gd name="T1" fmla="*/ 1007 h 1007"/>
                <a:gd name="T2" fmla="*/ 60 w 405"/>
                <a:gd name="T3" fmla="*/ 90 h 1007"/>
                <a:gd name="T4" fmla="*/ 0 w 405"/>
                <a:gd name="T5" fmla="*/ 0 h 1007"/>
                <a:gd name="T6" fmla="*/ 405 w 405"/>
                <a:gd name="T7" fmla="*/ 0 h 1007"/>
                <a:gd name="T8" fmla="*/ 375 w 405"/>
                <a:gd name="T9" fmla="*/ 105 h 1007"/>
                <a:gd name="T10" fmla="*/ 375 w 405"/>
                <a:gd name="T11" fmla="*/ 1007 h 10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5"/>
                <a:gd name="T19" fmla="*/ 0 h 1007"/>
                <a:gd name="T20" fmla="*/ 405 w 405"/>
                <a:gd name="T21" fmla="*/ 1007 h 100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5" h="1007">
                  <a:moveTo>
                    <a:pt x="60" y="1007"/>
                  </a:moveTo>
                  <a:lnTo>
                    <a:pt x="60" y="90"/>
                  </a:lnTo>
                  <a:lnTo>
                    <a:pt x="0" y="0"/>
                  </a:lnTo>
                  <a:lnTo>
                    <a:pt x="405" y="0"/>
                  </a:lnTo>
                  <a:lnTo>
                    <a:pt x="375" y="105"/>
                  </a:lnTo>
                  <a:lnTo>
                    <a:pt x="375" y="1007"/>
                  </a:lnTo>
                </a:path>
              </a:pathLst>
            </a:custGeom>
            <a:solidFill>
              <a:schemeClr val="accent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178" name="xjhhxsy8"/>
          <p:cNvGrpSpPr>
            <a:grpSpLocks/>
          </p:cNvGrpSpPr>
          <p:nvPr/>
        </p:nvGrpSpPr>
        <p:grpSpPr bwMode="auto">
          <a:xfrm>
            <a:off x="7467600" y="3702050"/>
            <a:ext cx="685800" cy="1752600"/>
            <a:chOff x="7920" y="1304"/>
            <a:chExt cx="405" cy="2197"/>
          </a:xfrm>
        </p:grpSpPr>
        <p:sp>
          <p:nvSpPr>
            <p:cNvPr id="7196" name="AutoShape 13"/>
            <p:cNvSpPr>
              <a:spLocks noChangeArrowheads="1"/>
            </p:cNvSpPr>
            <p:nvPr/>
          </p:nvSpPr>
          <p:spPr bwMode="auto">
            <a:xfrm rot="5400000" flipV="1">
              <a:off x="7416" y="2623"/>
              <a:ext cx="1440" cy="316"/>
            </a:xfrm>
            <a:prstGeom prst="flowChartDisplay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97" name="Freeform 14"/>
            <p:cNvSpPr>
              <a:spLocks/>
            </p:cNvSpPr>
            <p:nvPr/>
          </p:nvSpPr>
          <p:spPr bwMode="auto">
            <a:xfrm>
              <a:off x="7920" y="1304"/>
              <a:ext cx="405" cy="1007"/>
            </a:xfrm>
            <a:custGeom>
              <a:avLst/>
              <a:gdLst>
                <a:gd name="T0" fmla="*/ 60 w 405"/>
                <a:gd name="T1" fmla="*/ 1007 h 1007"/>
                <a:gd name="T2" fmla="*/ 60 w 405"/>
                <a:gd name="T3" fmla="*/ 90 h 1007"/>
                <a:gd name="T4" fmla="*/ 0 w 405"/>
                <a:gd name="T5" fmla="*/ 0 h 1007"/>
                <a:gd name="T6" fmla="*/ 405 w 405"/>
                <a:gd name="T7" fmla="*/ 0 h 1007"/>
                <a:gd name="T8" fmla="*/ 375 w 405"/>
                <a:gd name="T9" fmla="*/ 105 h 1007"/>
                <a:gd name="T10" fmla="*/ 375 w 405"/>
                <a:gd name="T11" fmla="*/ 1007 h 10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5"/>
                <a:gd name="T19" fmla="*/ 0 h 1007"/>
                <a:gd name="T20" fmla="*/ 405 w 405"/>
                <a:gd name="T21" fmla="*/ 1007 h 100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5" h="1007">
                  <a:moveTo>
                    <a:pt x="60" y="1007"/>
                  </a:moveTo>
                  <a:lnTo>
                    <a:pt x="60" y="90"/>
                  </a:lnTo>
                  <a:lnTo>
                    <a:pt x="0" y="0"/>
                  </a:lnTo>
                  <a:lnTo>
                    <a:pt x="405" y="0"/>
                  </a:lnTo>
                  <a:lnTo>
                    <a:pt x="375" y="105"/>
                  </a:lnTo>
                  <a:lnTo>
                    <a:pt x="375" y="1007"/>
                  </a:lnTo>
                </a:path>
              </a:pathLst>
            </a:custGeom>
            <a:solidFill>
              <a:schemeClr val="accent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179" name="Rectangle 25"/>
          <p:cNvSpPr>
            <a:spLocks noChangeArrowheads="1"/>
          </p:cNvSpPr>
          <p:nvPr/>
        </p:nvSpPr>
        <p:spPr bwMode="auto">
          <a:xfrm>
            <a:off x="1158875" y="4662488"/>
            <a:ext cx="304800" cy="5334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80" name="Rectangle 26"/>
          <p:cNvSpPr>
            <a:spLocks noChangeArrowheads="1"/>
          </p:cNvSpPr>
          <p:nvPr/>
        </p:nvSpPr>
        <p:spPr bwMode="auto">
          <a:xfrm>
            <a:off x="4387850" y="4672013"/>
            <a:ext cx="304800" cy="609600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81" name="Rectangle 27"/>
          <p:cNvSpPr>
            <a:spLocks noChangeArrowheads="1"/>
          </p:cNvSpPr>
          <p:nvPr/>
        </p:nvSpPr>
        <p:spPr bwMode="auto">
          <a:xfrm>
            <a:off x="7696200" y="4654550"/>
            <a:ext cx="304800" cy="5334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7170" name="Object 3"/>
          <p:cNvGraphicFramePr>
            <a:graphicFrameLocks noChangeAspect="1"/>
          </p:cNvGraphicFramePr>
          <p:nvPr/>
        </p:nvGraphicFramePr>
        <p:xfrm>
          <a:off x="457200" y="5986463"/>
          <a:ext cx="2057400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1" name="ISIS/Draw Sketch" r:id="rId3" imgW="990360" imgH="485640" progId="ISISServer">
                  <p:embed/>
                </p:oleObj>
              </mc:Choice>
              <mc:Fallback>
                <p:oleObj name="ISIS/Draw Sketch" r:id="rId3" imgW="990360" imgH="48564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5986463"/>
                        <a:ext cx="2057400" cy="895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1" name="Object 4"/>
          <p:cNvGraphicFramePr>
            <a:graphicFrameLocks noChangeAspect="1"/>
          </p:cNvGraphicFramePr>
          <p:nvPr/>
        </p:nvGraphicFramePr>
        <p:xfrm>
          <a:off x="6172200" y="5946775"/>
          <a:ext cx="2895600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2" name="ISIS/Draw Sketch" r:id="rId5" imgW="1638000" imgH="485640" progId="ISISServer">
                  <p:embed/>
                </p:oleObj>
              </mc:Choice>
              <mc:Fallback>
                <p:oleObj name="ISIS/Draw Sketch" r:id="rId5" imgW="1638000" imgH="48564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2200" y="5946775"/>
                        <a:ext cx="2895600" cy="895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1921201"/>
              </p:ext>
            </p:extLst>
          </p:nvPr>
        </p:nvGraphicFramePr>
        <p:xfrm>
          <a:off x="2825750" y="5930900"/>
          <a:ext cx="31242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3" name="ISIS/Draw Sketch" r:id="rId7" imgW="2047680" imgH="504720" progId="ISISServer">
                  <p:embed/>
                </p:oleObj>
              </mc:Choice>
              <mc:Fallback>
                <p:oleObj name="ISIS/Draw Sketch" r:id="rId7" imgW="2047680" imgH="50472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25750" y="5930900"/>
                        <a:ext cx="3124200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" name="Text Box 37"/>
          <p:cNvSpPr txBox="1">
            <a:spLocks noChangeArrowheads="1"/>
          </p:cNvSpPr>
          <p:nvPr/>
        </p:nvSpPr>
        <p:spPr bwMode="auto">
          <a:xfrm>
            <a:off x="152400" y="0"/>
            <a:ext cx="8001000" cy="55403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amino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(NH</a:t>
            </a:r>
            <a:r>
              <a:rPr lang="en-US" sz="30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0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3000" baseline="-2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sz="3000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(COOH)</a:t>
            </a:r>
            <a:r>
              <a:rPr lang="en-US" sz="3000" baseline="-25000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en-US" sz="3000" dirty="0">
              <a:solidFill>
                <a:srgbClr val="FF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TextBox 56"/>
          <p:cNvSpPr txBox="1">
            <a:spLocks noChangeArrowheads="1"/>
          </p:cNvSpPr>
          <p:nvPr/>
        </p:nvSpPr>
        <p:spPr bwMode="auto">
          <a:xfrm>
            <a:off x="3649663" y="617538"/>
            <a:ext cx="846137" cy="523875"/>
          </a:xfrm>
          <a:prstGeom prst="rect">
            <a:avLst/>
          </a:prstGeom>
          <a:solidFill>
            <a:srgbClr val="DEBDFF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2800" dirty="0" smtClean="0"/>
              <a:t>x = y</a:t>
            </a:r>
          </a:p>
        </p:txBody>
      </p:sp>
      <p:sp>
        <p:nvSpPr>
          <p:cNvPr id="58" name="TextBox 57"/>
          <p:cNvSpPr txBox="1">
            <a:spLocks noChangeArrowheads="1"/>
          </p:cNvSpPr>
          <p:nvPr/>
        </p:nvSpPr>
        <p:spPr bwMode="auto">
          <a:xfrm>
            <a:off x="3617913" y="1665288"/>
            <a:ext cx="846137" cy="523875"/>
          </a:xfrm>
          <a:prstGeom prst="rect">
            <a:avLst/>
          </a:prstGeom>
          <a:solidFill>
            <a:srgbClr val="0000FF"/>
          </a:soli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2800" dirty="0" smtClean="0">
                <a:solidFill>
                  <a:schemeClr val="bg1"/>
                </a:solidFill>
              </a:rPr>
              <a:t>x &gt; y</a:t>
            </a:r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3621088" y="2678113"/>
            <a:ext cx="846137" cy="522287"/>
          </a:xfrm>
          <a:prstGeom prst="rect">
            <a:avLst/>
          </a:prstGeom>
          <a:solidFill>
            <a:srgbClr val="FF5050"/>
          </a:soli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2800" dirty="0" smtClean="0"/>
              <a:t>x &lt; y</a:t>
            </a:r>
          </a:p>
        </p:txBody>
      </p:sp>
      <p:cxnSp>
        <p:nvCxnSpPr>
          <p:cNvPr id="60" name="Straight Arrow Connector 59"/>
          <p:cNvCxnSpPr>
            <a:endCxn id="57" idx="1"/>
          </p:cNvCxnSpPr>
          <p:nvPr/>
        </p:nvCxnSpPr>
        <p:spPr>
          <a:xfrm rot="5400000" flipH="1" flipV="1">
            <a:off x="2797969" y="1053306"/>
            <a:ext cx="1025525" cy="6778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>
            <a:endCxn id="58" idx="1"/>
          </p:cNvCxnSpPr>
          <p:nvPr/>
        </p:nvCxnSpPr>
        <p:spPr>
          <a:xfrm>
            <a:off x="2971800" y="1927225"/>
            <a:ext cx="646113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>
            <a:endCxn id="59" idx="1"/>
          </p:cNvCxnSpPr>
          <p:nvPr/>
        </p:nvCxnSpPr>
        <p:spPr>
          <a:xfrm rot="16200000" flipH="1">
            <a:off x="2779712" y="2097088"/>
            <a:ext cx="1033463" cy="6492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5311775" y="617538"/>
            <a:ext cx="3613150" cy="523875"/>
          </a:xfrm>
          <a:prstGeom prst="rect">
            <a:avLst/>
          </a:prstGeom>
          <a:solidFill>
            <a:srgbClr val="DEBDFF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tím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màu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5318125" y="1665288"/>
            <a:ext cx="3597275" cy="523875"/>
          </a:xfrm>
          <a:prstGeom prst="rect">
            <a:avLst/>
          </a:prstGeom>
          <a:solidFill>
            <a:srgbClr val="0000FF"/>
          </a:soli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Quỳ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tím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xanh</a:t>
            </a:r>
            <a:endParaRPr lang="en-US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5494338" y="2678113"/>
            <a:ext cx="3475037" cy="523875"/>
          </a:xfrm>
          <a:prstGeom prst="rect">
            <a:avLst/>
          </a:prstGeom>
          <a:solidFill>
            <a:srgbClr val="FF5050"/>
          </a:soli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tím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hồng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đỏ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cxnSp>
        <p:nvCxnSpPr>
          <p:cNvPr id="66" name="Straight Arrow Connector 65"/>
          <p:cNvCxnSpPr>
            <a:endCxn id="63" idx="1"/>
          </p:cNvCxnSpPr>
          <p:nvPr/>
        </p:nvCxnSpPr>
        <p:spPr>
          <a:xfrm flipV="1">
            <a:off x="4572000" y="879475"/>
            <a:ext cx="73977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>
            <a:endCxn id="64" idx="1"/>
          </p:cNvCxnSpPr>
          <p:nvPr/>
        </p:nvCxnSpPr>
        <p:spPr>
          <a:xfrm>
            <a:off x="4572000" y="1905000"/>
            <a:ext cx="74612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>
            <a:endCxn id="65" idx="1"/>
          </p:cNvCxnSpPr>
          <p:nvPr/>
        </p:nvCxnSpPr>
        <p:spPr>
          <a:xfrm>
            <a:off x="4648200" y="2895600"/>
            <a:ext cx="84613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00557" y="1667203"/>
            <a:ext cx="29514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(NH</a:t>
            </a:r>
            <a:r>
              <a:rPr lang="en-US" sz="28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8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sz="2800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(COOH)</a:t>
            </a:r>
            <a:r>
              <a:rPr lang="en-US" sz="2800" baseline="-25000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en-US" sz="2800" dirty="0">
              <a:solidFill>
                <a:srgbClr val="FF33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14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1027093"/>
            <a:ext cx="8839200" cy="95410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2.2.3.Phản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–COOH: </a:t>
            </a:r>
            <a:endParaRPr lang="en-US" sz="2800" b="1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(</a:t>
            </a:r>
            <a:r>
              <a:rPr lang="en-US" sz="28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2131188"/>
            <a:ext cx="87058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cacboxylic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amino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ancol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4" name="Rectangle 3"/>
          <p:cNvSpPr/>
          <p:nvPr/>
        </p:nvSpPr>
        <p:spPr>
          <a:xfrm>
            <a:off x="76199" y="3404187"/>
            <a:ext cx="9067801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NH</a:t>
            </a:r>
            <a:r>
              <a:rPr lang="pt-BR" sz="26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CO</a:t>
            </a:r>
            <a:r>
              <a:rPr lang="pt-BR" sz="2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OH </a:t>
            </a:r>
            <a:r>
              <a:rPr lang="pt-BR" sz="26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+     </a:t>
            </a:r>
            <a:r>
              <a:rPr lang="pt-BR" sz="26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pt-BR" sz="2600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pt-BR" sz="2600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pt-BR" sz="26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         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NH</a:t>
            </a:r>
            <a:r>
              <a:rPr lang="pt-BR" sz="26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CO</a:t>
            </a:r>
            <a:r>
              <a:rPr lang="pt-BR" sz="2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OC</a:t>
            </a:r>
            <a:r>
              <a:rPr lang="pt-BR" sz="26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pt-BR" sz="26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pt-BR" sz="2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26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+    H</a:t>
            </a:r>
            <a:r>
              <a:rPr lang="pt-BR" sz="26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</a:p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endParaRPr lang="pt-BR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muối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en-US" sz="26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pt-BR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CH</a:t>
            </a:r>
            <a:r>
              <a:rPr lang="pt-BR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COOC</a:t>
            </a:r>
            <a:r>
              <a:rPr lang="pt-BR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pt-BR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3444947"/>
            <a:ext cx="900545" cy="480012"/>
          </a:xfrm>
          <a:prstGeom prst="rect">
            <a:avLst/>
          </a:prstGeom>
        </p:spPr>
      </p:pic>
      <p:sp>
        <p:nvSpPr>
          <p:cNvPr id="17" name="Text Box 102"/>
          <p:cNvSpPr txBox="1">
            <a:spLocks noChangeArrowheads="1"/>
          </p:cNvSpPr>
          <p:nvPr/>
        </p:nvSpPr>
        <p:spPr bwMode="auto">
          <a:xfrm>
            <a:off x="609600" y="477064"/>
            <a:ext cx="3788392" cy="553998"/>
          </a:xfrm>
          <a:prstGeom prst="rect">
            <a:avLst/>
          </a:prstGeom>
          <a:solidFill>
            <a:srgbClr val="FFFF00"/>
          </a:solidFill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2.2.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49185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1027093"/>
            <a:ext cx="8839200" cy="52322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2.2.4.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trùng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ngưng</a:t>
            </a:r>
            <a:endParaRPr lang="en-US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2508657"/>
            <a:ext cx="87058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Amino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polime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poliamit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272689" y="3400294"/>
            <a:ext cx="8763000" cy="1227936"/>
            <a:chOff x="326571" y="2804810"/>
            <a:chExt cx="8763000" cy="1227936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6"/>
            <a:srcRect l="10275" r="14119" b="31924"/>
            <a:stretch/>
          </p:blipFill>
          <p:spPr>
            <a:xfrm>
              <a:off x="326571" y="2804810"/>
              <a:ext cx="8763000" cy="1118704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576782" y="3509526"/>
              <a:ext cx="312297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ts val="600"/>
                </a:spcBef>
                <a:spcAft>
                  <a:spcPts val="0"/>
                </a:spcAft>
                <a:tabLst>
                  <a:tab pos="6031230" algn="l"/>
                </a:tabLst>
              </a:pPr>
              <a:r>
                <a:rPr lang="pt-BR" sz="28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axit ε-aminocaproic</a:t>
              </a:r>
              <a:endPara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101695" y="3509526"/>
              <a:ext cx="179728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ts val="600"/>
                </a:spcBef>
                <a:spcAft>
                  <a:spcPts val="0"/>
                </a:spcAft>
                <a:tabLst>
                  <a:tab pos="6031230" algn="l"/>
                </a:tabLst>
              </a:pPr>
              <a:r>
                <a:rPr lang="pt-BR" sz="28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policaproic</a:t>
              </a:r>
              <a:endPara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80602" y="4645819"/>
            <a:ext cx="8955087" cy="1452566"/>
            <a:chOff x="188913" y="1752600"/>
            <a:chExt cx="8955087" cy="1452566"/>
          </a:xfrm>
        </p:grpSpPr>
        <p:sp>
          <p:nvSpPr>
            <p:cNvPr id="20" name="Text Box 36"/>
            <p:cNvSpPr txBox="1">
              <a:spLocks noChangeArrowheads="1"/>
            </p:cNvSpPr>
            <p:nvPr/>
          </p:nvSpPr>
          <p:spPr bwMode="auto">
            <a:xfrm>
              <a:off x="188913" y="1860550"/>
              <a:ext cx="990600" cy="477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500">
                  <a:solidFill>
                    <a:srgbClr val="101000"/>
                  </a:solidFill>
                  <a:latin typeface="Arial" pitchFamily="34" charset="0"/>
                  <a:cs typeface="Arial" pitchFamily="34" charset="0"/>
                </a:rPr>
                <a:t>...+ </a:t>
              </a:r>
              <a:r>
                <a:rPr lang="en-US" sz="2500">
                  <a:solidFill>
                    <a:srgbClr val="FF33CC"/>
                  </a:solidFill>
                  <a:latin typeface="Arial" pitchFamily="34" charset="0"/>
                  <a:cs typeface="Arial" pitchFamily="34" charset="0"/>
                </a:rPr>
                <a:t>H</a:t>
              </a:r>
            </a:p>
          </p:txBody>
        </p:sp>
        <p:graphicFrame>
          <p:nvGraphicFramePr>
            <p:cNvPr id="22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549096757"/>
                </p:ext>
              </p:extLst>
            </p:nvPr>
          </p:nvGraphicFramePr>
          <p:xfrm>
            <a:off x="841375" y="1951038"/>
            <a:ext cx="2438400" cy="457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42" name="ISIS/Draw Sketch" r:id="rId7" imgW="1228680" imgH="237960" progId="ISISServer">
                    <p:embed/>
                  </p:oleObj>
                </mc:Choice>
                <mc:Fallback>
                  <p:oleObj name="ISIS/Draw Sketch" r:id="rId7" imgW="1228680" imgH="237960" progId="ISISServer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41375" y="1951038"/>
                          <a:ext cx="2438400" cy="457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 algn="ctr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3" name="Text Box 38"/>
            <p:cNvSpPr txBox="1">
              <a:spLocks noChangeArrowheads="1"/>
            </p:cNvSpPr>
            <p:nvPr/>
          </p:nvSpPr>
          <p:spPr bwMode="auto">
            <a:xfrm>
              <a:off x="3096954" y="1846018"/>
              <a:ext cx="1702604" cy="477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500" dirty="0" smtClean="0">
                  <a:solidFill>
                    <a:srgbClr val="101000"/>
                  </a:solidFill>
                  <a:latin typeface="Arial" pitchFamily="34" charset="0"/>
                  <a:cs typeface="Arial" pitchFamily="34" charset="0"/>
                  <a:sym typeface="Symbol" pitchFamily="18" charset="2"/>
                </a:rPr>
                <a:t> </a:t>
              </a:r>
              <a:r>
                <a:rPr lang="en-US" sz="2500" dirty="0" smtClean="0">
                  <a:solidFill>
                    <a:srgbClr val="FF33CC"/>
                  </a:solidFill>
                  <a:latin typeface="Arial" pitchFamily="34" charset="0"/>
                  <a:cs typeface="Arial" pitchFamily="34" charset="0"/>
                  <a:sym typeface="Symbol" pitchFamily="18" charset="2"/>
                </a:rPr>
                <a:t>OH</a:t>
              </a:r>
              <a:r>
                <a:rPr lang="en-US" sz="2500" dirty="0" smtClean="0">
                  <a:solidFill>
                    <a:srgbClr val="101000"/>
                  </a:solidFill>
                  <a:latin typeface="Arial" pitchFamily="34" charset="0"/>
                  <a:cs typeface="Arial" pitchFamily="34" charset="0"/>
                  <a:sym typeface="Symbol" pitchFamily="18" charset="2"/>
                </a:rPr>
                <a:t> + </a:t>
              </a:r>
              <a:r>
                <a:rPr lang="en-US" sz="2500" dirty="0" smtClean="0">
                  <a:solidFill>
                    <a:srgbClr val="FF33CC"/>
                  </a:solidFill>
                  <a:latin typeface="Arial" pitchFamily="34" charset="0"/>
                  <a:cs typeface="Arial" pitchFamily="34" charset="0"/>
                  <a:sym typeface="Symbol" pitchFamily="18" charset="2"/>
                </a:rPr>
                <a:t>H</a:t>
              </a:r>
              <a:endParaRPr lang="en-US" sz="2500" dirty="0">
                <a:solidFill>
                  <a:srgbClr val="FF33CC"/>
                </a:solidFill>
                <a:latin typeface="Arial" pitchFamily="34" charset="0"/>
                <a:cs typeface="Arial" pitchFamily="34" charset="0"/>
                <a:sym typeface="Symbol" pitchFamily="18" charset="2"/>
              </a:endParaRPr>
            </a:p>
          </p:txBody>
        </p:sp>
        <p:graphicFrame>
          <p:nvGraphicFramePr>
            <p:cNvPr id="24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65550712"/>
                </p:ext>
              </p:extLst>
            </p:nvPr>
          </p:nvGraphicFramePr>
          <p:xfrm>
            <a:off x="4387850" y="1951038"/>
            <a:ext cx="2438400" cy="457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43" name="ISIS/Draw Sketch" r:id="rId9" imgW="1228680" imgH="237960" progId="ISISServer">
                    <p:embed/>
                  </p:oleObj>
                </mc:Choice>
                <mc:Fallback>
                  <p:oleObj name="ISIS/Draw Sketch" r:id="rId9" imgW="1228680" imgH="237960" progId="ISISServer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87850" y="1951038"/>
                          <a:ext cx="2438400" cy="457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 algn="ctr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" name="Text Box 40"/>
            <p:cNvSpPr txBox="1">
              <a:spLocks noChangeArrowheads="1"/>
            </p:cNvSpPr>
            <p:nvPr/>
          </p:nvSpPr>
          <p:spPr bwMode="auto">
            <a:xfrm>
              <a:off x="6759575" y="1895475"/>
              <a:ext cx="1530350" cy="477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500">
                  <a:solidFill>
                    <a:srgbClr val="101000"/>
                  </a:solidFill>
                  <a:latin typeface="Arial" pitchFamily="34" charset="0"/>
                  <a:cs typeface="Arial" pitchFamily="34" charset="0"/>
                  <a:sym typeface="Symbol" pitchFamily="18" charset="2"/>
                </a:rPr>
                <a:t></a:t>
              </a:r>
              <a:r>
                <a:rPr lang="en-US" sz="2500">
                  <a:solidFill>
                    <a:srgbClr val="FF33CC"/>
                  </a:solidFill>
                  <a:latin typeface="Arial" pitchFamily="34" charset="0"/>
                  <a:cs typeface="Arial" pitchFamily="34" charset="0"/>
                  <a:sym typeface="Symbol" pitchFamily="18" charset="2"/>
                </a:rPr>
                <a:t>OH</a:t>
              </a:r>
              <a:r>
                <a:rPr lang="en-US" sz="2500">
                  <a:solidFill>
                    <a:srgbClr val="101000"/>
                  </a:solidFill>
                  <a:latin typeface="Arial" pitchFamily="34" charset="0"/>
                  <a:cs typeface="Arial" pitchFamily="34" charset="0"/>
                  <a:sym typeface="Symbol" pitchFamily="18" charset="2"/>
                </a:rPr>
                <a:t> + ...</a:t>
              </a:r>
            </a:p>
          </p:txBody>
        </p:sp>
        <p:graphicFrame>
          <p:nvGraphicFramePr>
            <p:cNvPr id="29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655958677"/>
                </p:ext>
              </p:extLst>
            </p:nvPr>
          </p:nvGraphicFramePr>
          <p:xfrm>
            <a:off x="8108950" y="1752600"/>
            <a:ext cx="977900" cy="6000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44" name="Equation" r:id="rId10" imgW="431640" imgH="228600" progId="Equation.DSMT4">
                    <p:embed/>
                  </p:oleObj>
                </mc:Choice>
                <mc:Fallback>
                  <p:oleObj name="Equation" r:id="rId10" imgW="431640" imgH="2286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08950" y="1752600"/>
                          <a:ext cx="977900" cy="6000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3" name="Text Box 42"/>
            <p:cNvSpPr txBox="1">
              <a:spLocks noChangeArrowheads="1"/>
            </p:cNvSpPr>
            <p:nvPr/>
          </p:nvSpPr>
          <p:spPr bwMode="auto">
            <a:xfrm>
              <a:off x="1255713" y="2606675"/>
              <a:ext cx="1143000" cy="477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500" dirty="0">
                  <a:solidFill>
                    <a:srgbClr val="101000"/>
                  </a:solidFill>
                  <a:latin typeface="Arial" pitchFamily="34" charset="0"/>
                  <a:cs typeface="Arial" pitchFamily="34" charset="0"/>
                </a:rPr>
                <a:t>n </a:t>
              </a:r>
              <a:r>
                <a:rPr lang="en-US" sz="25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en-US" sz="2500" baseline="-25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en-US" sz="2500" dirty="0">
                  <a:solidFill>
                    <a:srgbClr val="101000"/>
                  </a:solidFill>
                  <a:latin typeface="Arial" pitchFamily="34" charset="0"/>
                  <a:cs typeface="Arial" pitchFamily="34" charset="0"/>
                </a:rPr>
                <a:t>O</a:t>
              </a:r>
            </a:p>
          </p:txBody>
        </p:sp>
        <p:grpSp>
          <p:nvGrpSpPr>
            <p:cNvPr id="34" name="Group 43"/>
            <p:cNvGrpSpPr>
              <a:grpSpLocks/>
            </p:cNvGrpSpPr>
            <p:nvPr/>
          </p:nvGrpSpPr>
          <p:grpSpPr bwMode="auto">
            <a:xfrm>
              <a:off x="2146300" y="2600327"/>
              <a:ext cx="6997700" cy="604839"/>
              <a:chOff x="488" y="988"/>
              <a:chExt cx="4408" cy="381"/>
            </a:xfrm>
          </p:grpSpPr>
          <p:sp>
            <p:nvSpPr>
              <p:cNvPr id="35" name="Text Box 44"/>
              <p:cNvSpPr txBox="1">
                <a:spLocks noChangeArrowheads="1"/>
              </p:cNvSpPr>
              <p:nvPr/>
            </p:nvSpPr>
            <p:spPr bwMode="auto">
              <a:xfrm>
                <a:off x="488" y="1002"/>
                <a:ext cx="288" cy="2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en-US" sz="2300">
                    <a:solidFill>
                      <a:srgbClr val="101000"/>
                    </a:solidFill>
                    <a:latin typeface="Arial" pitchFamily="34" charset="0"/>
                    <a:cs typeface="Arial" pitchFamily="34" charset="0"/>
                  </a:rPr>
                  <a:t>+</a:t>
                </a:r>
              </a:p>
            </p:txBody>
          </p:sp>
          <p:grpSp>
            <p:nvGrpSpPr>
              <p:cNvPr id="36" name="Group 45"/>
              <p:cNvGrpSpPr>
                <a:grpSpLocks/>
              </p:cNvGrpSpPr>
              <p:nvPr/>
            </p:nvGrpSpPr>
            <p:grpSpPr bwMode="auto">
              <a:xfrm>
                <a:off x="700" y="988"/>
                <a:ext cx="4196" cy="381"/>
                <a:chOff x="514" y="988"/>
                <a:chExt cx="4196" cy="381"/>
              </a:xfrm>
            </p:grpSpPr>
            <p:graphicFrame>
              <p:nvGraphicFramePr>
                <p:cNvPr id="37" name="Object 8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867289010"/>
                    </p:ext>
                  </p:extLst>
                </p:nvPr>
              </p:nvGraphicFramePr>
              <p:xfrm>
                <a:off x="650" y="1072"/>
                <a:ext cx="3744" cy="297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245" name="ISIS/Draw Sketch" r:id="rId12" imgW="2523960" imgH="237960" progId="ISISServer">
                        <p:embed/>
                      </p:oleObj>
                    </mc:Choice>
                    <mc:Fallback>
                      <p:oleObj name="ISIS/Draw Sketch" r:id="rId12" imgW="2523960" imgH="237960" progId="ISISServer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3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650" y="1072"/>
                              <a:ext cx="3744" cy="297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 algn="ctr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38" name="Text Box 47"/>
                <p:cNvSpPr txBox="1">
                  <a:spLocks noChangeArrowheads="1"/>
                </p:cNvSpPr>
                <p:nvPr/>
              </p:nvSpPr>
              <p:spPr bwMode="auto">
                <a:xfrm>
                  <a:off x="4230" y="988"/>
                  <a:ext cx="480" cy="2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/>
                  <a:r>
                    <a:rPr lang="en-US">
                      <a:solidFill>
                        <a:srgbClr val="101000"/>
                      </a:solidFill>
                      <a:latin typeface="Arial" pitchFamily="34" charset="0"/>
                      <a:cs typeface="Arial" pitchFamily="34" charset="0"/>
                    </a:rPr>
                    <a:t>...</a:t>
                  </a:r>
                </a:p>
              </p:txBody>
            </p:sp>
            <p:sp>
              <p:nvSpPr>
                <p:cNvPr id="39" name="Text Box 48"/>
                <p:cNvSpPr txBox="1">
                  <a:spLocks noChangeArrowheads="1"/>
                </p:cNvSpPr>
                <p:nvPr/>
              </p:nvSpPr>
              <p:spPr bwMode="auto">
                <a:xfrm>
                  <a:off x="514" y="988"/>
                  <a:ext cx="480" cy="2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/>
                  <a:r>
                    <a:rPr lang="en-US">
                      <a:solidFill>
                        <a:srgbClr val="101000"/>
                      </a:solidFill>
                      <a:latin typeface="Arial" pitchFamily="34" charset="0"/>
                      <a:cs typeface="Arial" pitchFamily="34" charset="0"/>
                    </a:rPr>
                    <a:t>...</a:t>
                  </a:r>
                </a:p>
              </p:txBody>
            </p:sp>
          </p:grpSp>
        </p:grpSp>
      </p:grpSp>
      <p:sp>
        <p:nvSpPr>
          <p:cNvPr id="40" name="Rectangle 39"/>
          <p:cNvSpPr/>
          <p:nvPr/>
        </p:nvSpPr>
        <p:spPr>
          <a:xfrm>
            <a:off x="3320778" y="4723921"/>
            <a:ext cx="1144064" cy="4923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41" name="Text Box 102"/>
          <p:cNvSpPr txBox="1">
            <a:spLocks noChangeArrowheads="1"/>
          </p:cNvSpPr>
          <p:nvPr/>
        </p:nvSpPr>
        <p:spPr bwMode="auto">
          <a:xfrm>
            <a:off x="676450" y="473095"/>
            <a:ext cx="3788392" cy="553998"/>
          </a:xfrm>
          <a:prstGeom prst="rect">
            <a:avLst/>
          </a:prstGeom>
          <a:solidFill>
            <a:srgbClr val="FFFF00"/>
          </a:solidFill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2.2.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2401" y="1589380"/>
            <a:ext cx="881149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Trùng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ngưng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phóng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en-US" sz="26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O).</a:t>
            </a:r>
          </a:p>
        </p:txBody>
      </p:sp>
    </p:spTree>
    <p:extLst>
      <p:ext uri="{BB962C8B-B14F-4D97-AF65-F5344CB8AC3E}">
        <p14:creationId xmlns:p14="http://schemas.microsoft.com/office/powerpoint/2010/main" val="191660608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0" grpId="0" animBg="1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889269"/>
            <a:ext cx="4230859" cy="956481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ClrTx/>
              <a:buNone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Amino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hầu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-amino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protein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>
              <a:buClrTx/>
              <a:buFont typeface="Wingdings" panose="05000000000000000000" pitchFamily="2" charset="2"/>
              <a:buChar char="Ø"/>
            </a:pP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ClrTx/>
              <a:buFont typeface="Wingdings" panose="05000000000000000000" pitchFamily="2" charset="2"/>
              <a:buChar char="Ø"/>
            </a:pP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16" y="1066800"/>
            <a:ext cx="4272746" cy="35908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760" y="1066800"/>
            <a:ext cx="3808829" cy="360090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950261" y="4895680"/>
            <a:ext cx="36697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Bột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ngọt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muối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mononatri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glutamic).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4950261" y="5672755"/>
            <a:ext cx="3890583" cy="872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b="1" baseline="30000" dirty="0"/>
              <a:t>-</a:t>
            </a:r>
            <a:r>
              <a:rPr lang="en-US" b="1" dirty="0"/>
              <a:t>OOC-CH-CH</a:t>
            </a:r>
            <a:r>
              <a:rPr lang="en-US" b="1" baseline="-25000" dirty="0"/>
              <a:t>2</a:t>
            </a:r>
            <a:r>
              <a:rPr lang="en-US" b="1" dirty="0"/>
              <a:t> –CH</a:t>
            </a:r>
            <a:r>
              <a:rPr lang="en-US" b="1" baseline="-25000" dirty="0"/>
              <a:t>2</a:t>
            </a:r>
            <a:r>
              <a:rPr lang="en-US" b="1" dirty="0"/>
              <a:t> –COO</a:t>
            </a:r>
            <a:r>
              <a:rPr lang="en-US" b="1" baseline="30000" dirty="0"/>
              <a:t>-</a:t>
            </a:r>
            <a:r>
              <a:rPr lang="en-US" b="1" dirty="0"/>
              <a:t> </a:t>
            </a:r>
            <a:r>
              <a:rPr lang="en-US" b="1" dirty="0" smtClean="0"/>
              <a:t>Na</a:t>
            </a:r>
            <a:r>
              <a:rPr lang="en-US" b="1" baseline="30000" dirty="0" smtClean="0"/>
              <a:t>+</a:t>
            </a:r>
            <a:endParaRPr lang="en-US" b="1" dirty="0" smtClean="0"/>
          </a:p>
          <a:p>
            <a:pPr>
              <a:lnSpc>
                <a:spcPct val="150000"/>
              </a:lnSpc>
            </a:pPr>
            <a:r>
              <a:rPr lang="en-US" b="1" dirty="0"/>
              <a:t> </a:t>
            </a:r>
            <a:r>
              <a:rPr lang="en-US" b="1" dirty="0" smtClean="0"/>
              <a:t>         NH</a:t>
            </a:r>
            <a:r>
              <a:rPr lang="en-US" b="1" baseline="-25000" dirty="0" smtClean="0"/>
              <a:t>3</a:t>
            </a:r>
            <a:r>
              <a:rPr lang="en-US" b="1" baseline="30000" dirty="0" smtClean="0"/>
              <a:t>+</a:t>
            </a:r>
            <a:endParaRPr lang="en-US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5715000" y="6019800"/>
            <a:ext cx="0" cy="3048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2" descr="top bar swoosh revised"/>
          <p:cNvPicPr>
            <a:picLocks noChangeAspect="1" noChangeArrowheads="1"/>
          </p:cNvPicPr>
          <p:nvPr/>
        </p:nvPicPr>
        <p:blipFill>
          <a:blip r:embed="rId6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top bar swoosh revised"/>
          <p:cNvPicPr>
            <a:picLocks noChangeAspect="1" noChangeArrowheads="1"/>
          </p:cNvPicPr>
          <p:nvPr/>
        </p:nvPicPr>
        <p:blipFill>
          <a:blip r:embed="rId6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609263" y="235634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4167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3819">
        <p:split orient="vert"/>
      </p:transition>
    </mc:Choice>
    <mc:Fallback xmlns="">
      <p:transition spd="slow" advClick="0" advTm="53819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0579" y="1018675"/>
            <a:ext cx="4760841" cy="38065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351" y="1018675"/>
            <a:ext cx="2519910" cy="380654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4894" y="5294883"/>
            <a:ext cx="39222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Thuốc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thần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glutamic).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05542" y="5294883"/>
            <a:ext cx="3922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Thuốc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bổ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(methionine).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12" descr="top bar swoosh revised"/>
          <p:cNvPicPr>
            <a:picLocks noChangeAspect="1" noChangeArrowheads="1"/>
          </p:cNvPicPr>
          <p:nvPr/>
        </p:nvPicPr>
        <p:blipFill>
          <a:blip r:embed="rId6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2" descr="top bar swoosh revised"/>
          <p:cNvPicPr>
            <a:picLocks noChangeAspect="1" noChangeArrowheads="1"/>
          </p:cNvPicPr>
          <p:nvPr/>
        </p:nvPicPr>
        <p:blipFill>
          <a:blip r:embed="rId6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ounded Rectangle 17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20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37443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149">
        <p:split orient="vert"/>
      </p:transition>
    </mc:Choice>
    <mc:Fallback xmlns="">
      <p:transition spd="slow" advClick="0" advTm="15149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1557468-B815-4ED4-91C4-2EB7814DD06D}" type="datetime1">
              <a:rPr lang="en-US" smtClean="0">
                <a:cs typeface="Arial" charset="0"/>
              </a:rPr>
              <a:pPr eaLnBrk="1" hangingPunct="1"/>
              <a:t>5/13/2020</a:t>
            </a:fld>
            <a:endParaRPr lang="en-US" smtClean="0">
              <a:cs typeface="Arial" charset="0"/>
            </a:endParaRPr>
          </a:p>
        </p:txBody>
      </p:sp>
      <p:pic>
        <p:nvPicPr>
          <p:cNvPr id="30721" name="Picture 1" descr="08575082_4-loaib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4850"/>
            <a:ext cx="4095750" cy="615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219200" y="1143000"/>
            <a:ext cx="1371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>
                <a:latin typeface="Cambria" pitchFamily="18" charset="0"/>
              </a:rPr>
              <a:t>Bí đỏ</a:t>
            </a:r>
            <a:endParaRPr lang="en-US" sz="2400">
              <a:latin typeface="Cambria" pitchFamily="18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4953000" y="457200"/>
            <a:ext cx="3581400" cy="586263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  Theo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Nhật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bí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đỏ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căng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thẳng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thần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váng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đau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en-US" sz="2500" dirty="0">
                <a:latin typeface="Times New Roman" pitchFamily="18" charset="0"/>
                <a:cs typeface="Times New Roman" pitchFamily="18" charset="0"/>
              </a:rPr>
            </a:b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500" dirty="0">
                <a:latin typeface="Times New Roman" pitchFamily="18" charset="0"/>
                <a:cs typeface="Times New Roman" pitchFamily="18" charset="0"/>
              </a:rPr>
            </a:b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glutamic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thải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cặn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bã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não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chữa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nhược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thần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hay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quên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ngủ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nhức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phấn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chấn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64718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037" y="1219200"/>
            <a:ext cx="90424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Amino axit thiên nhiên (hầu hết là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-amino axit) là những hợp chất cơ sở kiến tạo nên protein của cơ thể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sống.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Muối mononatri của axit glutamic làm gia vị cho thức ăn, axit glutamic là thuốc hỗ trợ thần kinh, methionin là thuốc bổ gan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6-amino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hexanoic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7-amino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heptanoic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nilon-6, nilon-7…</a:t>
            </a:r>
          </a:p>
        </p:txBody>
      </p:sp>
    </p:spTree>
    <p:extLst>
      <p:ext uri="{BB962C8B-B14F-4D97-AF65-F5344CB8AC3E}">
        <p14:creationId xmlns:p14="http://schemas.microsoft.com/office/powerpoint/2010/main" val="48626500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TỔNG KẾT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0" y="1130723"/>
            <a:ext cx="853440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Qua bài học này, học</a:t>
            </a:r>
            <a:r>
              <a:rPr lang="en-US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cần đạt được những kiến thức cơ bản sau:</a:t>
            </a:r>
          </a:p>
          <a:p>
            <a:endParaRPr lang="vi-VN" sz="15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được c</a:t>
            </a:r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ấu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tạo phân </a:t>
            </a:r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tử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amino axit.</a:t>
            </a:r>
          </a:p>
          <a:p>
            <a:endParaRPr lang="en-US" sz="1500" dirty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dirty="0" err="1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được 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học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amino axit 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da-DK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Tính chất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lưỡng tính của dung dịch amino axit</a:t>
            </a:r>
            <a:r>
              <a:rPr lang="da-DK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Tính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axit-bazơ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dung dịch amino </a:t>
            </a:r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Phản ứng của nhóm (–COOH</a:t>
            </a:r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en-US" sz="2800" dirty="0" smtClean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trùng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ngưng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amino </a:t>
            </a:r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1500" dirty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được các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amino axit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E9FFC25-C793-48F9-89D9-A763DB689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070EEF94-534F-400E-B060-3308B13EE891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-160" t="6390" r="160" b="14377"/>
          <a:stretch/>
        </p:blipFill>
        <p:spPr>
          <a:xfrm>
            <a:off x="2133600" y="1430302"/>
            <a:ext cx="4876800" cy="3864046"/>
          </a:xfrm>
          <a:prstGeom prst="rect">
            <a:avLst/>
          </a:prstGeom>
        </p:spPr>
      </p:pic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Viết công thức cấu tạo các đồng phân amino axit có cùng công thức phân tử C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513817"/>
            <a:ext cx="4346825" cy="14448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24400" y="2594401"/>
            <a:ext cx="4191000" cy="11705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917" y="4800481"/>
            <a:ext cx="4419983" cy="137171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1000" y="3958694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2-aminobutanoic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377064" y="3958694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3-aminobutanoic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524000" y="5621804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4-aminobutanoic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26054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8" grpId="0"/>
      <p:bldP spid="3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Viết công thức cấu tạo các đồng phân amino axit có cùng công thức phân tử C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234" y="3030236"/>
            <a:ext cx="4267570" cy="12193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7400" y="2843614"/>
            <a:ext cx="2816596" cy="195698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207409" y="5007040"/>
            <a:ext cx="4784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2-amino-2-metylpropanoic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52400" y="4212699"/>
            <a:ext cx="48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3-amino-2-metylpropanoic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319797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874693"/>
            <a:ext cx="85344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2: a/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Viết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phương trình hóa học của các phản ứng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giữa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Glyxin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lần lượt với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NaOH, H</a:t>
            </a:r>
            <a:r>
              <a:rPr lang="pt-BR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CH</a:t>
            </a:r>
            <a:r>
              <a:rPr lang="pt-BR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(có HCl xúc tác).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385" y="2904273"/>
            <a:ext cx="86467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-COO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→  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-COONa + 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3385" y="3960227"/>
            <a:ext cx="86467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-COOH + 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→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(HOOC-CH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4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25733" y="5111877"/>
            <a:ext cx="88420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-CO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2800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↔  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-CO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OCH</a:t>
            </a:r>
            <a:r>
              <a:rPr lang="en-US" sz="2800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890331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890412"/>
            <a:ext cx="86106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b/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Viết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phương trình hóa học của các phản ứng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giữa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Alanin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lần lượt với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NaOH, H</a:t>
            </a:r>
            <a:r>
              <a:rPr lang="pt-BR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CH</a:t>
            </a:r>
            <a:r>
              <a:rPr lang="pt-BR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(có HCl xúc tác).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r>
              <a:rPr lang="pt-BR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3385" y="2904273"/>
            <a:ext cx="8646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-CH(CH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)-COO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→  NH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-CH(CH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)-COONa + 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6200" y="3960227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2NH</a:t>
            </a:r>
            <a:r>
              <a:rPr 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-CH(CH</a:t>
            </a:r>
            <a:r>
              <a:rPr 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)-COOH + H</a:t>
            </a:r>
            <a:r>
              <a:rPr 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→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(HOOC-CH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(CH</a:t>
            </a:r>
            <a:r>
              <a:rPr 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-NH</a:t>
            </a:r>
            <a:r>
              <a:rPr 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SO</a:t>
            </a:r>
            <a:r>
              <a:rPr 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4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25733" y="5111877"/>
            <a:ext cx="8842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-CH(CH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)-CO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2400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↔  NH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(CH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-CO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OCH</a:t>
            </a:r>
            <a:r>
              <a:rPr lang="en-US" sz="2400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61101" y="2151920"/>
            <a:ext cx="32015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-CH(CH</a:t>
            </a:r>
            <a:r>
              <a:rPr lang="en-US" sz="2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)-COOH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268911379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838200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Có ba chất hữu cơ: NH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COOH; 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COOH; 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Làm thế nào nhận biết chúng?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US" sz="28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04800" y="2667000"/>
            <a:ext cx="8382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8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uỳ</a:t>
            </a:r>
            <a:r>
              <a:rPr lang="en-US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xảy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COOH:     </a:t>
            </a:r>
            <a:r>
              <a:rPr lang="pt-BR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 đổi màu quỳ tím</a:t>
            </a:r>
          </a:p>
          <a:p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COOH:     quỳ tím hóa </a:t>
            </a:r>
            <a:r>
              <a:rPr lang="pt-BR" sz="2800" dirty="0" smtClean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màu hồng</a:t>
            </a:r>
            <a:endParaRPr lang="pt-BR" sz="2800" dirty="0">
              <a:solidFill>
                <a:srgbClr val="FF33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   quỳ tím hóa </a:t>
            </a:r>
            <a:r>
              <a:rPr lang="pt-BR" sz="28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màu xanh</a:t>
            </a:r>
            <a:endParaRPr lang="en-US" sz="2800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020425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14400"/>
            <a:ext cx="85344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Viết phương trình hóa học của phản ứng trùng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ngưng:    	a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Glyxin	b) Alanin	c) Valin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381718" y="2827060"/>
            <a:ext cx="8646763" cy="929776"/>
            <a:chOff x="293914" y="2759922"/>
            <a:chExt cx="8646763" cy="929776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Box 15"/>
                <p:cNvSpPr txBox="1"/>
                <p:nvPr/>
              </p:nvSpPr>
              <p:spPr>
                <a:xfrm>
                  <a:off x="293914" y="2862224"/>
                  <a:ext cx="8646763" cy="66569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nNH</a:t>
                  </a:r>
                  <a:r>
                    <a:rPr lang="en-US" sz="2800" baseline="-25000" dirty="0" smtClean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-CH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-CO</a:t>
                  </a:r>
                  <a:r>
                    <a:rPr lang="en-US" sz="2800" dirty="0" smtClean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OH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</a:t>
                  </a:r>
                  <a14:m>
                    <m:oMath xmlns:m="http://schemas.openxmlformats.org/officeDocument/2006/math">
                      <m:groupChr>
                        <m:groupChrPr>
                          <m:chr m:val="→"/>
                          <m:vertJc m:val="bot"/>
                          <m:ctrlPr>
                            <a:rPr lang="en-US" sz="2800" i="1" smtClean="0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groupChrPr>
                        <m:e>
                          <m:r>
                            <m:rPr>
                              <m:brk m:alnAt="2"/>
                            </m:r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   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𝑡𝑜</m:t>
                          </m:r>
                          <m:r>
                            <a:rPr lang="en-US" sz="2800" b="0" i="1" baseline="3000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    </m:t>
                          </m:r>
                        </m:e>
                      </m:groupChr>
                    </m:oMath>
                  </a14:m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 NH-CH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-CO  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</a:t>
                  </a:r>
                  <a:r>
                    <a:rPr lang="en-US" sz="2800" baseline="30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+ nH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O</a:t>
                  </a:r>
                  <a:endParaRPr lang="en-US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6" name="TextBox 1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3914" y="2862224"/>
                  <a:ext cx="8646763" cy="665695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l="-1409" b="-25688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11" name="Group 10"/>
            <p:cNvGrpSpPr/>
            <p:nvPr/>
          </p:nvGrpSpPr>
          <p:grpSpPr>
            <a:xfrm>
              <a:off x="4324600" y="2819400"/>
              <a:ext cx="323600" cy="870298"/>
              <a:chOff x="4343400" y="2819400"/>
              <a:chExt cx="323600" cy="870298"/>
            </a:xfrm>
          </p:grpSpPr>
          <p:sp>
            <p:nvSpPr>
              <p:cNvPr id="2" name="Left Bracket 1"/>
              <p:cNvSpPr/>
              <p:nvPr/>
            </p:nvSpPr>
            <p:spPr>
              <a:xfrm>
                <a:off x="4495800" y="2819400"/>
                <a:ext cx="171200" cy="870298"/>
              </a:xfrm>
              <a:prstGeom prst="leftBracket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4" name="Straight Connector 3"/>
              <p:cNvCxnSpPr/>
              <p:nvPr/>
            </p:nvCxnSpPr>
            <p:spPr>
              <a:xfrm>
                <a:off x="4343400" y="3291948"/>
                <a:ext cx="247400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9"/>
            <p:cNvGrpSpPr/>
            <p:nvPr/>
          </p:nvGrpSpPr>
          <p:grpSpPr>
            <a:xfrm>
              <a:off x="6579195" y="2759922"/>
              <a:ext cx="298497" cy="870298"/>
              <a:chOff x="6858000" y="2759922"/>
              <a:chExt cx="298497" cy="870298"/>
            </a:xfrm>
          </p:grpSpPr>
          <p:sp>
            <p:nvSpPr>
              <p:cNvPr id="17" name="Left Bracket 16"/>
              <p:cNvSpPr/>
              <p:nvPr/>
            </p:nvSpPr>
            <p:spPr>
              <a:xfrm flipH="1">
                <a:off x="6858000" y="2759922"/>
                <a:ext cx="102195" cy="870298"/>
              </a:xfrm>
              <a:prstGeom prst="leftBracket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8" name="Straight Connector 17"/>
              <p:cNvCxnSpPr/>
              <p:nvPr/>
            </p:nvCxnSpPr>
            <p:spPr>
              <a:xfrm>
                <a:off x="6909097" y="3291948"/>
                <a:ext cx="247400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6" name="Rectangle 5"/>
          <p:cNvSpPr/>
          <p:nvPr/>
        </p:nvSpPr>
        <p:spPr>
          <a:xfrm>
            <a:off x="356044" y="2438400"/>
            <a:ext cx="17775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Glyxin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355881" y="4253605"/>
            <a:ext cx="15306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Alanin</a:t>
            </a:r>
            <a:endParaRPr lang="en-US" sz="2800" dirty="0"/>
          </a:p>
        </p:txBody>
      </p:sp>
      <p:grpSp>
        <p:nvGrpSpPr>
          <p:cNvPr id="20" name="Group 19"/>
          <p:cNvGrpSpPr/>
          <p:nvPr/>
        </p:nvGrpSpPr>
        <p:grpSpPr>
          <a:xfrm>
            <a:off x="107823" y="4836302"/>
            <a:ext cx="9103962" cy="870298"/>
            <a:chOff x="40038" y="4895780"/>
            <a:chExt cx="9103962" cy="87029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40038" y="4938604"/>
                  <a:ext cx="9103962" cy="66569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nNH</a:t>
                  </a:r>
                  <a:r>
                    <a:rPr lang="en-US" sz="2800" baseline="-25000" dirty="0" smtClean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-CH(CH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3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)-CO</a:t>
                  </a:r>
                  <a:r>
                    <a:rPr lang="en-US" sz="2800" dirty="0" smtClean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OH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groupChr>
                        <m:groupChrPr>
                          <m:chr m:val="→"/>
                          <m:vertJc m:val="bot"/>
                          <m:ctrlPr>
                            <a:rPr lang="en-US" sz="2800" i="1" smtClean="0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groupChrPr>
                        <m:e>
                          <m:r>
                            <m:rPr>
                              <m:brk m:alnAt="2"/>
                            </m:r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𝑡𝑜</m:t>
                          </m:r>
                          <m:r>
                            <a:rPr lang="en-US" sz="2800" b="0" i="1" baseline="3000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 </m:t>
                          </m:r>
                        </m:e>
                      </m:groupChr>
                    </m:oMath>
                  </a14:m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NH-CH(CH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3</a:t>
                  </a:r>
                  <a:r>
                    <a:rPr lang="en-US" sz="28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)-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CO  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</a:t>
                  </a:r>
                  <a:r>
                    <a:rPr lang="en-US" sz="2800" baseline="30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+ nH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O</a:t>
                  </a:r>
                  <a:endParaRPr lang="en-US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38" y="4938604"/>
                  <a:ext cx="9103962" cy="665695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 l="-1407" b="-24545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9" name="Group 8"/>
            <p:cNvGrpSpPr/>
            <p:nvPr/>
          </p:nvGrpSpPr>
          <p:grpSpPr>
            <a:xfrm>
              <a:off x="4191000" y="4895780"/>
              <a:ext cx="323600" cy="870298"/>
              <a:chOff x="4724400" y="4895780"/>
              <a:chExt cx="323600" cy="870298"/>
            </a:xfrm>
          </p:grpSpPr>
          <p:sp>
            <p:nvSpPr>
              <p:cNvPr id="25" name="Left Bracket 24"/>
              <p:cNvSpPr/>
              <p:nvPr/>
            </p:nvSpPr>
            <p:spPr>
              <a:xfrm>
                <a:off x="4876800" y="4895780"/>
                <a:ext cx="171200" cy="870298"/>
              </a:xfrm>
              <a:prstGeom prst="leftBracket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3" name="Straight Connector 32"/>
              <p:cNvCxnSpPr/>
              <p:nvPr/>
            </p:nvCxnSpPr>
            <p:spPr>
              <a:xfrm>
                <a:off x="4724400" y="5368328"/>
                <a:ext cx="247400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8" name="Group 7"/>
            <p:cNvGrpSpPr/>
            <p:nvPr/>
          </p:nvGrpSpPr>
          <p:grpSpPr>
            <a:xfrm>
              <a:off x="7086599" y="4895780"/>
              <a:ext cx="258714" cy="708519"/>
              <a:chOff x="7136804" y="4895780"/>
              <a:chExt cx="258714" cy="708519"/>
            </a:xfrm>
          </p:grpSpPr>
          <p:sp>
            <p:nvSpPr>
              <p:cNvPr id="28" name="Left Bracket 27"/>
              <p:cNvSpPr/>
              <p:nvPr/>
            </p:nvSpPr>
            <p:spPr>
              <a:xfrm flipH="1">
                <a:off x="7136804" y="4895780"/>
                <a:ext cx="135014" cy="708519"/>
              </a:xfrm>
              <a:prstGeom prst="leftBracket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4" name="Straight Connector 33"/>
              <p:cNvCxnSpPr/>
              <p:nvPr/>
            </p:nvCxnSpPr>
            <p:spPr>
              <a:xfrm>
                <a:off x="7148118" y="5368328"/>
                <a:ext cx="247400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294448490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14400"/>
            <a:ext cx="85344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Viết phương trình hóa học của phản ứng trùng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ngưng:    	a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Glyxin	b) Alanin	c) Valin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923" y="2596307"/>
            <a:ext cx="13037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c) Valin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40038" y="3581400"/>
            <a:ext cx="8646762" cy="1274563"/>
            <a:chOff x="40038" y="3581400"/>
            <a:chExt cx="8646762" cy="127456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40038" y="3624224"/>
                  <a:ext cx="8646762" cy="66569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nNH</a:t>
                  </a:r>
                  <a:r>
                    <a:rPr lang="en-US" sz="2800" baseline="-25000" dirty="0" smtClean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-CH-CO</a:t>
                  </a:r>
                  <a:r>
                    <a:rPr lang="en-US" sz="2800" dirty="0" smtClean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OH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</a:t>
                  </a:r>
                  <a14:m>
                    <m:oMath xmlns:m="http://schemas.openxmlformats.org/officeDocument/2006/math">
                      <m:groupChr>
                        <m:groupChrPr>
                          <m:chr m:val="→"/>
                          <m:vertJc m:val="bot"/>
                          <m:ctrlPr>
                            <a:rPr lang="en-US" sz="2800" i="1" smtClean="0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groupChrPr>
                        <m:e>
                          <m:r>
                            <m:rPr>
                              <m:brk m:alnAt="2"/>
                            </m:r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𝑡𝑜</m:t>
                          </m:r>
                          <m:r>
                            <a:rPr lang="en-US" sz="2800" b="0" i="1" baseline="3000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 </m:t>
                          </m:r>
                        </m:e>
                      </m:groupChr>
                    </m:oMath>
                  </a14:m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  NH – CH – CO   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</a:t>
                  </a:r>
                  <a:r>
                    <a:rPr lang="en-US" sz="2800" baseline="30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+   nH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O</a:t>
                  </a:r>
                  <a:endParaRPr lang="en-US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38" y="3624224"/>
                  <a:ext cx="8646762" cy="665695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l="-1481" b="-25688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9" name="Group 8"/>
            <p:cNvGrpSpPr/>
            <p:nvPr/>
          </p:nvGrpSpPr>
          <p:grpSpPr>
            <a:xfrm>
              <a:off x="3562600" y="3581400"/>
              <a:ext cx="323600" cy="870298"/>
              <a:chOff x="4724400" y="4895780"/>
              <a:chExt cx="323600" cy="870298"/>
            </a:xfrm>
          </p:grpSpPr>
          <p:sp>
            <p:nvSpPr>
              <p:cNvPr id="25" name="Left Bracket 24"/>
              <p:cNvSpPr/>
              <p:nvPr/>
            </p:nvSpPr>
            <p:spPr>
              <a:xfrm>
                <a:off x="4876800" y="4895780"/>
                <a:ext cx="171200" cy="870298"/>
              </a:xfrm>
              <a:prstGeom prst="leftBracket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3" name="Straight Connector 32"/>
              <p:cNvCxnSpPr/>
              <p:nvPr/>
            </p:nvCxnSpPr>
            <p:spPr>
              <a:xfrm>
                <a:off x="4724400" y="5368328"/>
                <a:ext cx="247400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8" name="Group 7"/>
            <p:cNvGrpSpPr/>
            <p:nvPr/>
          </p:nvGrpSpPr>
          <p:grpSpPr>
            <a:xfrm>
              <a:off x="6218287" y="3581400"/>
              <a:ext cx="258713" cy="870298"/>
              <a:chOff x="7136805" y="4895780"/>
              <a:chExt cx="258713" cy="870298"/>
            </a:xfrm>
          </p:grpSpPr>
          <p:sp>
            <p:nvSpPr>
              <p:cNvPr id="28" name="Left Bracket 27"/>
              <p:cNvSpPr/>
              <p:nvPr/>
            </p:nvSpPr>
            <p:spPr>
              <a:xfrm flipH="1">
                <a:off x="7136805" y="4895780"/>
                <a:ext cx="102195" cy="870298"/>
              </a:xfrm>
              <a:prstGeom prst="leftBracket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4" name="Straight Connector 33"/>
              <p:cNvCxnSpPr/>
              <p:nvPr/>
            </p:nvCxnSpPr>
            <p:spPr>
              <a:xfrm>
                <a:off x="7148118" y="5368328"/>
                <a:ext cx="247400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" name="Rectangle 4"/>
            <p:cNvSpPr/>
            <p:nvPr/>
          </p:nvSpPr>
          <p:spPr>
            <a:xfrm>
              <a:off x="1021254" y="4332743"/>
              <a:ext cx="172194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CH(CH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sz="2800" baseline="-25000" dirty="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4678854" y="4332743"/>
              <a:ext cx="172194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CH(CH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sz="2800" baseline="-25000" dirty="0"/>
            </a:p>
          </p:txBody>
        </p:sp>
        <p:cxnSp>
          <p:nvCxnSpPr>
            <p:cNvPr id="20" name="Straight Connector 19"/>
            <p:cNvCxnSpPr/>
            <p:nvPr/>
          </p:nvCxnSpPr>
          <p:spPr>
            <a:xfrm>
              <a:off x="1219200" y="4191000"/>
              <a:ext cx="0" cy="26069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4876800" y="4191000"/>
              <a:ext cx="0" cy="26069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38116995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838200"/>
            <a:ext cx="8839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α-amino axit (X) có phần trăm khối lượng các nguyên tố: 40,45%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 ;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7,86%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 ;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15,73%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;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còn lại là oxi. Xác định công thức đơn giản của (X).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0" y="2590800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%O = 100% - (40,45% + 7,86% + 15,73%) = 35,96%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2400" y="3072590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(X):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8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28600" y="3581400"/>
                <a:ext cx="8305800" cy="715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: y : z : t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%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12</m:t>
                        </m:r>
                      </m:den>
                    </m:f>
                    <m:r>
                      <a:rPr lang="en-US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: </m:t>
                    </m:r>
                    <m:f>
                      <m:fPr>
                        <m:ctrlPr>
                          <a:rPr lang="en-US" sz="2800" b="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%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𝐻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: </m:t>
                    </m:r>
                    <m:f>
                      <m:fPr>
                        <m:ctrlPr>
                          <a:rPr lang="en-US" sz="2800" b="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%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𝑂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16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: </m:t>
                    </m:r>
                    <m:f>
                      <m:fPr>
                        <m:ctrlPr>
                          <a:rPr lang="en-US" sz="2800" b="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%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𝑁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14</m:t>
                        </m:r>
                      </m:den>
                    </m:f>
                  </m:oMath>
                </a14:m>
                <a:endParaRPr lang="en-US" sz="28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3581400"/>
                <a:ext cx="8305800" cy="715324"/>
              </a:xfrm>
              <a:prstGeom prst="rect">
                <a:avLst/>
              </a:prstGeom>
              <a:blipFill>
                <a:blip r:embed="rId5"/>
                <a:stretch>
                  <a:fillRect l="-1542" b="-85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228600" y="4267200"/>
                <a:ext cx="8305800" cy="7104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: y : z : t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40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45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12</m:t>
                        </m:r>
                      </m:den>
                    </m:f>
                    <m:r>
                      <a:rPr lang="en-US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:</m:t>
                    </m:r>
                    <m:f>
                      <m:fPr>
                        <m:ctrlPr>
                          <a:rPr lang="en-US" sz="2800" b="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86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:</m:t>
                    </m:r>
                    <m:f>
                      <m:fPr>
                        <m:ctrlPr>
                          <a:rPr lang="en-US" sz="2800" b="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35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96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16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:</m:t>
                    </m:r>
                    <m:f>
                      <m:fPr>
                        <m:ctrlPr>
                          <a:rPr lang="en-US" sz="2800" b="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1573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14</m:t>
                        </m:r>
                      </m:den>
                    </m:f>
                    <m:r>
                      <a:rPr lang="en-US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en-US" sz="28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4267200"/>
                <a:ext cx="8305800" cy="710451"/>
              </a:xfrm>
              <a:prstGeom prst="rect">
                <a:avLst/>
              </a:prstGeom>
              <a:blipFill>
                <a:blip r:embed="rId6"/>
                <a:stretch>
                  <a:fillRect l="-1542" b="-94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228600" y="5037282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 : y : z : t = 3,37 : 7,86 : 2,25 : 1,12 = 3 : 7 : 2 : 1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52400" y="5631744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(X): C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877710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/>
      <p:bldP spid="18" grpId="0"/>
      <p:bldP spid="20" grpId="0"/>
      <p:bldP spid="2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Line 19"/>
          <p:cNvSpPr>
            <a:spLocks noChangeShapeType="1"/>
          </p:cNvSpPr>
          <p:nvPr/>
        </p:nvSpPr>
        <p:spPr bwMode="auto">
          <a:xfrm flipH="1">
            <a:off x="3344863" y="3048000"/>
            <a:ext cx="6683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</a:endParaRPr>
          </a:p>
        </p:txBody>
      </p:sp>
      <p:sp>
        <p:nvSpPr>
          <p:cNvPr id="44039" name="Rectangle 6"/>
          <p:cNvSpPr>
            <a:spLocks noChangeArrowheads="1"/>
          </p:cNvSpPr>
          <p:nvPr/>
        </p:nvSpPr>
        <p:spPr bwMode="auto">
          <a:xfrm>
            <a:off x="652463" y="1922463"/>
            <a:ext cx="89154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600" b="1" smtClean="0">
                <a:solidFill>
                  <a:srgbClr val="000000"/>
                </a:solidFill>
              </a:rPr>
              <a:t>C</a:t>
            </a:r>
            <a:r>
              <a:rPr lang="en-US" sz="2600" b="1" baseline="-25000" smtClean="0">
                <a:solidFill>
                  <a:srgbClr val="000000"/>
                </a:solidFill>
              </a:rPr>
              <a:t>6</a:t>
            </a:r>
            <a:r>
              <a:rPr lang="en-US" sz="2600" b="1" smtClean="0">
                <a:solidFill>
                  <a:srgbClr val="000000"/>
                </a:solidFill>
              </a:rPr>
              <a:t>H</a:t>
            </a:r>
            <a:r>
              <a:rPr lang="en-US" sz="2600" b="1" baseline="-25000" smtClean="0">
                <a:solidFill>
                  <a:srgbClr val="000000"/>
                </a:solidFill>
              </a:rPr>
              <a:t>5</a:t>
            </a:r>
            <a:r>
              <a:rPr lang="en-US" sz="2600" b="1" smtClean="0">
                <a:solidFill>
                  <a:srgbClr val="000000"/>
                </a:solidFill>
              </a:rPr>
              <a:t>NH</a:t>
            </a:r>
            <a:r>
              <a:rPr lang="en-US" sz="2600" b="1" baseline="-25000" smtClean="0">
                <a:solidFill>
                  <a:srgbClr val="000000"/>
                </a:solidFill>
              </a:rPr>
              <a:t>2</a:t>
            </a:r>
            <a:r>
              <a:rPr lang="en-US" sz="2600" b="1" smtClean="0">
                <a:solidFill>
                  <a:srgbClr val="000000"/>
                </a:solidFill>
              </a:rPr>
              <a:t> + 3Br</a:t>
            </a:r>
            <a:r>
              <a:rPr lang="en-US" sz="2600" b="1" baseline="-25000" smtClean="0">
                <a:solidFill>
                  <a:srgbClr val="000000"/>
                </a:solidFill>
              </a:rPr>
              <a:t>2</a:t>
            </a:r>
            <a:r>
              <a:rPr lang="en-US" sz="2600" b="1" smtClean="0">
                <a:solidFill>
                  <a:srgbClr val="000000"/>
                </a:solidFill>
              </a:rPr>
              <a:t> </a:t>
            </a:r>
            <a:r>
              <a:rPr lang="en-US" sz="2600" b="1" smtClean="0">
                <a:solidFill>
                  <a:srgbClr val="000000"/>
                </a:solidFill>
                <a:sym typeface="Symbol" pitchFamily="18" charset="2"/>
              </a:rPr>
              <a:t></a:t>
            </a:r>
            <a:r>
              <a:rPr lang="en-US" sz="2600" b="1" smtClean="0">
                <a:solidFill>
                  <a:srgbClr val="000000"/>
                </a:solidFill>
              </a:rPr>
              <a:t>    C</a:t>
            </a:r>
            <a:r>
              <a:rPr lang="en-US" sz="2600" b="1" baseline="-25000" smtClean="0">
                <a:solidFill>
                  <a:srgbClr val="000000"/>
                </a:solidFill>
              </a:rPr>
              <a:t>6</a:t>
            </a:r>
            <a:r>
              <a:rPr lang="en-US" sz="2600" b="1" smtClean="0">
                <a:solidFill>
                  <a:srgbClr val="000000"/>
                </a:solidFill>
              </a:rPr>
              <a:t>H</a:t>
            </a:r>
            <a:r>
              <a:rPr lang="en-US" sz="2600" b="1" baseline="-25000" smtClean="0">
                <a:solidFill>
                  <a:srgbClr val="000000"/>
                </a:solidFill>
              </a:rPr>
              <a:t>2</a:t>
            </a:r>
            <a:r>
              <a:rPr lang="en-US" sz="2600" b="1" smtClean="0">
                <a:solidFill>
                  <a:srgbClr val="000000"/>
                </a:solidFill>
              </a:rPr>
              <a:t>NH</a:t>
            </a:r>
            <a:r>
              <a:rPr lang="en-US" sz="2600" b="1" baseline="-25000" smtClean="0">
                <a:solidFill>
                  <a:srgbClr val="000000"/>
                </a:solidFill>
              </a:rPr>
              <a:t>2</a:t>
            </a:r>
            <a:r>
              <a:rPr lang="en-US" sz="2600" b="1" smtClean="0">
                <a:solidFill>
                  <a:srgbClr val="000000"/>
                </a:solidFill>
              </a:rPr>
              <a:t>Br</a:t>
            </a:r>
            <a:r>
              <a:rPr lang="en-US" sz="2600" b="1" baseline="-25000" smtClean="0">
                <a:solidFill>
                  <a:srgbClr val="000000"/>
                </a:solidFill>
              </a:rPr>
              <a:t>3</a:t>
            </a:r>
            <a:r>
              <a:rPr lang="en-US" sz="2600" b="1" smtClean="0">
                <a:solidFill>
                  <a:srgbClr val="000000"/>
                </a:solidFill>
              </a:rPr>
              <a:t>    (2,4,6-tribromanilin)</a:t>
            </a:r>
            <a:endParaRPr lang="en-US" sz="2600" b="1" smtClean="0">
              <a:solidFill>
                <a:srgbClr val="003366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652463" y="3429000"/>
                <a:ext cx="8398856" cy="349730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base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2800" dirty="0" smtClean="0">
                    <a:solidFill>
                      <a:srgbClr val="000000"/>
                    </a:solidFill>
                    <a:cs typeface="Times New Roman" pitchFamily="18" charset="0"/>
                  </a:rPr>
                  <a:t> n </a:t>
                </a:r>
                <a:r>
                  <a:rPr lang="en-US" sz="2800" dirty="0">
                    <a:solidFill>
                      <a:srgbClr val="000000"/>
                    </a:solidFill>
                  </a:rPr>
                  <a:t>C</a:t>
                </a:r>
                <a:r>
                  <a:rPr lang="en-US" sz="2800" baseline="-25000" dirty="0">
                    <a:solidFill>
                      <a:srgbClr val="000000"/>
                    </a:solidFill>
                  </a:rPr>
                  <a:t>6</a:t>
                </a:r>
                <a:r>
                  <a:rPr lang="en-US" sz="2800" dirty="0">
                    <a:solidFill>
                      <a:srgbClr val="000000"/>
                    </a:solidFill>
                  </a:rPr>
                  <a:t>H</a:t>
                </a:r>
                <a:r>
                  <a:rPr lang="en-US" sz="2800" baseline="-25000" dirty="0">
                    <a:solidFill>
                      <a:srgbClr val="000000"/>
                    </a:solidFill>
                  </a:rPr>
                  <a:t>2</a:t>
                </a:r>
                <a:r>
                  <a:rPr lang="en-US" sz="2800" dirty="0">
                    <a:solidFill>
                      <a:srgbClr val="000000"/>
                    </a:solidFill>
                  </a:rPr>
                  <a:t>NH</a:t>
                </a:r>
                <a:r>
                  <a:rPr lang="en-US" sz="2800" baseline="-25000" dirty="0">
                    <a:solidFill>
                      <a:srgbClr val="000000"/>
                    </a:solidFill>
                  </a:rPr>
                  <a:t>2</a:t>
                </a:r>
                <a:r>
                  <a:rPr lang="en-US" sz="2800" dirty="0">
                    <a:solidFill>
                      <a:srgbClr val="000000"/>
                    </a:solidFill>
                  </a:rPr>
                  <a:t>Br</a:t>
                </a:r>
                <a:r>
                  <a:rPr lang="en-US" sz="2800" baseline="-25000" dirty="0">
                    <a:solidFill>
                      <a:srgbClr val="000000"/>
                    </a:solidFill>
                  </a:rPr>
                  <a:t>3</a:t>
                </a:r>
                <a:r>
                  <a:rPr lang="en-US" sz="2800" dirty="0">
                    <a:solidFill>
                      <a:srgbClr val="000000"/>
                    </a:solidFill>
                  </a:rPr>
                  <a:t> </a:t>
                </a:r>
                <a:r>
                  <a:rPr lang="en-US" sz="2800" dirty="0">
                    <a:solidFill>
                      <a:srgbClr val="000000"/>
                    </a:solidFill>
                    <a:cs typeface="Times New Roman" pitchFamily="18" charset="0"/>
                  </a:rPr>
                  <a:t>=  </a:t>
                </a:r>
                <a:r>
                  <a:rPr lang="en-US" sz="2800" dirty="0" smtClean="0">
                    <a:solidFill>
                      <a:srgbClr val="000000"/>
                    </a:solidFill>
                    <a:cs typeface="Times New Roman" pitchFamily="18" charset="0"/>
                  </a:rPr>
                  <a:t>4,4 </a:t>
                </a:r>
                <a:r>
                  <a:rPr lang="en-US" sz="2800" dirty="0">
                    <a:solidFill>
                      <a:srgbClr val="000000"/>
                    </a:solidFill>
                    <a:cs typeface="Times New Roman" pitchFamily="18" charset="0"/>
                  </a:rPr>
                  <a:t>/ 330 = </a:t>
                </a:r>
                <a:r>
                  <a:rPr lang="en-US" sz="2800" dirty="0" smtClean="0">
                    <a:solidFill>
                      <a:srgbClr val="000000"/>
                    </a:solidFill>
                    <a:cs typeface="Times New Roman" pitchFamily="18" charset="0"/>
                  </a:rPr>
                  <a:t>0,0133</a:t>
                </a:r>
                <a:endParaRPr lang="en-US" sz="2800" dirty="0">
                  <a:solidFill>
                    <a:srgbClr val="000000"/>
                  </a:solidFill>
                  <a:cs typeface="Times New Roman" pitchFamily="18" charset="0"/>
                </a:endParaRPr>
              </a:p>
              <a:p>
                <a:pPr algn="just" fontAlgn="base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2800" dirty="0">
                    <a:solidFill>
                      <a:srgbClr val="000000"/>
                    </a:solidFill>
                    <a:cs typeface="Times New Roman" pitchFamily="18" charset="0"/>
                  </a:rPr>
                  <a:t>          m </a:t>
                </a:r>
                <a:r>
                  <a:rPr lang="en-US" sz="2800" dirty="0">
                    <a:solidFill>
                      <a:srgbClr val="000000"/>
                    </a:solidFill>
                  </a:rPr>
                  <a:t>Br</a:t>
                </a:r>
                <a:r>
                  <a:rPr lang="en-US" sz="2800" baseline="-25000" dirty="0">
                    <a:solidFill>
                      <a:srgbClr val="000000"/>
                    </a:solidFill>
                  </a:rPr>
                  <a:t>2</a:t>
                </a:r>
                <a:r>
                  <a:rPr lang="en-US" sz="2800" dirty="0">
                    <a:solidFill>
                      <a:srgbClr val="000000"/>
                    </a:solidFill>
                    <a:cs typeface="Times New Roman" pitchFamily="18" charset="0"/>
                  </a:rPr>
                  <a:t> = </a:t>
                </a:r>
                <a:r>
                  <a:rPr lang="en-US" sz="2800" dirty="0" smtClean="0">
                    <a:solidFill>
                      <a:srgbClr val="000000"/>
                    </a:solidFill>
                    <a:cs typeface="Times New Roman" pitchFamily="18" charset="0"/>
                  </a:rPr>
                  <a:t>0,04 </a:t>
                </a:r>
                <a:r>
                  <a:rPr lang="en-US" sz="2800" dirty="0">
                    <a:solidFill>
                      <a:srgbClr val="000000"/>
                    </a:solidFill>
                    <a:cs typeface="Times New Roman" pitchFamily="18" charset="0"/>
                  </a:rPr>
                  <a:t>. 80 .2 = </a:t>
                </a:r>
                <a:r>
                  <a:rPr lang="en-US" sz="2800" dirty="0" smtClean="0">
                    <a:solidFill>
                      <a:srgbClr val="000000"/>
                    </a:solidFill>
                    <a:cs typeface="Times New Roman" pitchFamily="18" charset="0"/>
                  </a:rPr>
                  <a:t>6,4 </a:t>
                </a:r>
                <a:r>
                  <a:rPr lang="en-US" sz="2800" dirty="0">
                    <a:solidFill>
                      <a:srgbClr val="000000"/>
                    </a:solidFill>
                    <a:cs typeface="Times New Roman" pitchFamily="18" charset="0"/>
                  </a:rPr>
                  <a:t>g</a:t>
                </a:r>
              </a:p>
              <a:p>
                <a:pPr algn="just" fontAlgn="base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2800" dirty="0">
                    <a:solidFill>
                      <a:srgbClr val="000000"/>
                    </a:solidFill>
                    <a:cs typeface="Times New Roman" pitchFamily="18" charset="0"/>
                  </a:rPr>
                  <a:t>      </a:t>
                </a:r>
                <a14:m>
                  <m:oMath xmlns:m="http://schemas.openxmlformats.org/officeDocument/2006/math">
                    <m:r>
                      <a:rPr lang="en-US" sz="280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𝐶</m:t>
                    </m:r>
                    <m:r>
                      <a:rPr lang="en-US" sz="280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%</m:t>
                    </m:r>
                    <m:r>
                      <a:rPr lang="en-US" sz="280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𝑚</m:t>
                        </m:r>
                        <m: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𝑐𝑡𝑎𝑛</m:t>
                        </m:r>
                      </m:num>
                      <m:den>
                        <m: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𝑚</m:t>
                        </m:r>
                        <m: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𝑑𝑑</m:t>
                        </m:r>
                      </m:den>
                    </m:f>
                  </m:oMath>
                </a14:m>
                <a:r>
                  <a:rPr lang="en-US" sz="2800" dirty="0" smtClean="0">
                    <a:solidFill>
                      <a:srgbClr val="000000"/>
                    </a:solidFill>
                    <a:cs typeface="Times New Roman" pitchFamily="18" charset="0"/>
                  </a:rPr>
                  <a:t> . 100%</a:t>
                </a:r>
              </a:p>
              <a:p>
                <a:pPr algn="just" fontAlgn="base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14:m>
                  <m:oMath xmlns:m="http://schemas.openxmlformats.org/officeDocument/2006/math">
                    <m:r>
                      <a:rPr lang="en-US" sz="280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𝑚</m:t>
                    </m:r>
                    <m:r>
                      <a:rPr lang="en-US" sz="280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en-US" sz="280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𝑑𝑑</m:t>
                    </m:r>
                    <m:r>
                      <m:rPr>
                        <m:nor/>
                      </m:rPr>
                      <a:rPr lang="en-US" sz="2800" dirty="0">
                        <a:solidFill>
                          <a:srgbClr val="000000"/>
                        </a:solidFill>
                      </a:rPr>
                      <m:t>Br</m:t>
                    </m:r>
                    <m:r>
                      <m:rPr>
                        <m:nor/>
                      </m:rPr>
                      <a:rPr lang="en-US" sz="2800" baseline="-25000" dirty="0">
                        <a:solidFill>
                          <a:srgbClr val="000000"/>
                        </a:solidFill>
                      </a:rPr>
                      <m:t>2</m:t>
                    </m:r>
                    <m:r>
                      <a:rPr lang="en-US" sz="280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𝑚</m:t>
                        </m:r>
                        <m:r>
                          <a:rPr lang="en-US" sz="28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US" sz="28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𝑐𝑡𝑎𝑛</m:t>
                        </m:r>
                      </m:num>
                      <m:den>
                        <m: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𝐶</m:t>
                        </m:r>
                        <m: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%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srgbClr val="000000"/>
                    </a:solidFill>
                    <a:cs typeface="Times New Roman" pitchFamily="18" charset="0"/>
                  </a:rPr>
                  <a:t> . 100</a:t>
                </a:r>
                <a:r>
                  <a:rPr lang="en-US" sz="2800" dirty="0" smtClean="0">
                    <a:solidFill>
                      <a:srgbClr val="000000"/>
                    </a:solidFill>
                    <a:cs typeface="Times New Roman" pitchFamily="18" charset="0"/>
                  </a:rPr>
                  <a:t>%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36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  <m:r>
                          <a:rPr lang="en-US" sz="36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,</m:t>
                        </m:r>
                        <m:r>
                          <a:rPr lang="en-US" sz="36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num>
                      <m:den>
                        <m:r>
                          <a:rPr lang="en-US" sz="36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  <m:r>
                          <a:rPr lang="en-US" sz="36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%</m:t>
                        </m:r>
                      </m:den>
                    </m:f>
                  </m:oMath>
                </a14:m>
                <a:r>
                  <a:rPr lang="en-US" sz="3600" dirty="0">
                    <a:solidFill>
                      <a:srgbClr val="000000"/>
                    </a:solidFill>
                    <a:cs typeface="Times New Roman" pitchFamily="18" charset="0"/>
                  </a:rPr>
                  <a:t> </a:t>
                </a:r>
                <a:r>
                  <a:rPr lang="en-US" sz="2800" dirty="0">
                    <a:solidFill>
                      <a:srgbClr val="000000"/>
                    </a:solidFill>
                    <a:cs typeface="Times New Roman" pitchFamily="18" charset="0"/>
                  </a:rPr>
                  <a:t>. 100% </a:t>
                </a:r>
                <a:r>
                  <a:rPr lang="en-US" sz="2800" dirty="0" smtClean="0">
                    <a:solidFill>
                      <a:srgbClr val="000000"/>
                    </a:solidFill>
                    <a:cs typeface="Times New Roman" pitchFamily="18" charset="0"/>
                  </a:rPr>
                  <a:t> = 213,333 g</a:t>
                </a:r>
                <a:endParaRPr lang="en-US" sz="2800" dirty="0">
                  <a:solidFill>
                    <a:srgbClr val="000000"/>
                  </a:solidFill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463" y="3429000"/>
                <a:ext cx="8398856" cy="3497304"/>
              </a:xfrm>
              <a:prstGeom prst="rect">
                <a:avLst/>
              </a:prstGeom>
              <a:blipFill rotWithShape="1">
                <a:blip r:embed="rId2"/>
                <a:stretch>
                  <a:fillRect l="-2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112713" y="381000"/>
            <a:ext cx="8763000" cy="13716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US" sz="2800" b="1" dirty="0" err="1" smtClean="0">
                <a:cs typeface="Times New Roman" pitchFamily="18" charset="0"/>
              </a:rPr>
              <a:t>Câu</a:t>
            </a:r>
            <a:r>
              <a:rPr lang="en-US" sz="2800" b="1" dirty="0" smtClean="0">
                <a:cs typeface="Times New Roman" pitchFamily="18" charset="0"/>
              </a:rPr>
              <a:t> 6/3TL2: </a:t>
            </a:r>
            <a:r>
              <a:rPr lang="pt-BR" sz="2800" dirty="0"/>
              <a:t>Tính khối lượng dung dịch </a:t>
            </a:r>
            <a:r>
              <a:rPr lang="pt-BR" sz="2800" dirty="0" smtClean="0"/>
              <a:t>brom </a:t>
            </a:r>
            <a:r>
              <a:rPr lang="pt-BR" sz="2800" dirty="0"/>
              <a:t>3</a:t>
            </a:r>
            <a:r>
              <a:rPr lang="pt-BR" sz="2800" dirty="0" smtClean="0"/>
              <a:t>% cần </a:t>
            </a:r>
            <a:r>
              <a:rPr lang="pt-BR" sz="2800" dirty="0"/>
              <a:t>dùng để điều chế </a:t>
            </a:r>
            <a:r>
              <a:rPr lang="pt-BR" sz="2800" dirty="0" smtClean="0"/>
              <a:t>4,4 </a:t>
            </a:r>
            <a:r>
              <a:rPr lang="pt-BR" sz="2800" dirty="0"/>
              <a:t>gam tribromanilin (hiệu suất 100</a:t>
            </a:r>
            <a:r>
              <a:rPr lang="pt-BR" sz="2800" dirty="0" smtClean="0"/>
              <a:t>%).</a:t>
            </a:r>
            <a:endParaRPr lang="en-US" sz="2800" dirty="0" smtClean="0">
              <a:cs typeface="Times New Roman" pitchFamily="18" charset="0"/>
            </a:endParaRPr>
          </a:p>
          <a:p>
            <a:pPr algn="just" eaLnBrk="1" hangingPunct="1">
              <a:buFontTx/>
              <a:buNone/>
              <a:defRPr/>
            </a:pPr>
            <a:endParaRPr lang="en-US" sz="2800" dirty="0" smtClean="0">
              <a:cs typeface="Times New Roman" pitchFamily="18" charset="0"/>
            </a:endParaRPr>
          </a:p>
          <a:p>
            <a:pPr algn="just" eaLnBrk="1" hangingPunct="1">
              <a:buFontTx/>
              <a:buNone/>
              <a:defRPr/>
            </a:pPr>
            <a:endParaRPr lang="en-US" sz="2800" dirty="0" smtClean="0">
              <a:cs typeface="Times New Roman" pitchFamily="18" charset="0"/>
            </a:endParaRPr>
          </a:p>
          <a:p>
            <a:pPr algn="just" eaLnBrk="1" hangingPunct="1">
              <a:buFontTx/>
              <a:buNone/>
              <a:defRPr/>
            </a:pP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smtClean="0">
                <a:cs typeface="Times New Roman" pitchFamily="18" charset="0"/>
              </a:rPr>
              <a:t>                    0,04            0,0133</a:t>
            </a:r>
          </a:p>
          <a:p>
            <a:pPr algn="just" eaLnBrk="1" hangingPunct="1">
              <a:lnSpc>
                <a:spcPct val="150000"/>
              </a:lnSpc>
              <a:buFontTx/>
              <a:buNone/>
              <a:defRPr/>
            </a:pPr>
            <a:r>
              <a:rPr lang="en-US" sz="2800" dirty="0" smtClean="0">
                <a:cs typeface="Times New Roman" pitchFamily="18" charset="0"/>
              </a:rPr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4074308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Content Placeholder 2"/>
          <p:cNvSpPr>
            <a:spLocks noGrp="1"/>
          </p:cNvSpPr>
          <p:nvPr>
            <p:ph idx="1"/>
          </p:nvPr>
        </p:nvSpPr>
        <p:spPr>
          <a:xfrm>
            <a:off x="152400" y="304800"/>
            <a:ext cx="8763000" cy="13716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US" sz="2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14/6 TL1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59,4kg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xenlulozơ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trinitrat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xenlulozơ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nitric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90%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HNO</a:t>
            </a:r>
            <a:r>
              <a:rPr lang="en-US" sz="2600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nhiêu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? </a:t>
            </a:r>
          </a:p>
          <a:p>
            <a:pPr algn="just" eaLnBrk="1" hangingPunct="1">
              <a:buFontTx/>
              <a:buNone/>
              <a:defRPr/>
            </a:pP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Tx/>
              <a:buNone/>
              <a:defRPr/>
            </a:pP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Tx/>
              <a:buNone/>
              <a:defRPr/>
            </a:pP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Tx/>
              <a:buNone/>
              <a:defRPr/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3n.63                   297n</a:t>
            </a:r>
          </a:p>
          <a:p>
            <a:pPr algn="just" eaLnBrk="1" hangingPunct="1">
              <a:buFontTx/>
              <a:buNone/>
              <a:defRPr/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                                    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 ?                       59,4 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kg</a:t>
            </a:r>
          </a:p>
          <a:p>
            <a:pPr algn="just" eaLnBrk="1" hangingPunct="1">
              <a:buFontTx/>
              <a:buNone/>
              <a:defRPr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        </a:t>
            </a:r>
          </a:p>
          <a:p>
            <a:pPr algn="just" eaLnBrk="1" hangingPunct="1">
              <a:lnSpc>
                <a:spcPct val="150000"/>
              </a:lnSpc>
              <a:buFontTx/>
              <a:buNone/>
              <a:defRPr/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       m HNO</a:t>
            </a:r>
            <a:r>
              <a:rPr lang="en-US" sz="2600" baseline="-25000" dirty="0" smtClean="0">
                <a:latin typeface="Times New Roman" pitchFamily="18" charset="0"/>
                <a:cs typeface="Times New Roman" pitchFamily="18" charset="0"/>
              </a:rPr>
              <a:t>3 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=  59,4 . 3n . 63 / 297n = 37,8 kg</a:t>
            </a:r>
          </a:p>
          <a:p>
            <a:pPr algn="just" eaLnBrk="1" hangingPunct="1">
              <a:lnSpc>
                <a:spcPct val="150000"/>
              </a:lnSpc>
              <a:buFontTx/>
              <a:buNone/>
              <a:defRPr/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       m HNO</a:t>
            </a:r>
            <a:r>
              <a:rPr lang="en-US" sz="2600" baseline="-250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= 37,8 / 0,9 = 42 kg</a:t>
            </a:r>
          </a:p>
          <a:p>
            <a:pPr algn="just" eaLnBrk="1" hangingPunct="1">
              <a:buFontTx/>
              <a:buNone/>
              <a:defRPr/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marL="0" indent="0" algn="just" eaLnBrk="1" hangingPunct="1">
              <a:buFontTx/>
              <a:buNone/>
              <a:defRPr/>
            </a:pP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309563" y="1509713"/>
            <a:ext cx="6654800" cy="714375"/>
            <a:chOff x="568325" y="2541153"/>
            <a:chExt cx="6654800" cy="712910"/>
          </a:xfrm>
        </p:grpSpPr>
        <p:sp>
          <p:nvSpPr>
            <p:cNvPr id="68619" name="Text Box 18"/>
            <p:cNvSpPr txBox="1">
              <a:spLocks noChangeArrowheads="1"/>
            </p:cNvSpPr>
            <p:nvPr/>
          </p:nvSpPr>
          <p:spPr bwMode="auto">
            <a:xfrm>
              <a:off x="3095625" y="2754729"/>
              <a:ext cx="457200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+</a:t>
              </a:r>
            </a:p>
          </p:txBody>
        </p:sp>
        <p:grpSp>
          <p:nvGrpSpPr>
            <p:cNvPr id="68620" name="Group 2"/>
            <p:cNvGrpSpPr>
              <a:grpSpLocks/>
            </p:cNvGrpSpPr>
            <p:nvPr/>
          </p:nvGrpSpPr>
          <p:grpSpPr bwMode="auto">
            <a:xfrm>
              <a:off x="568325" y="2541153"/>
              <a:ext cx="6654800" cy="712910"/>
              <a:chOff x="304800" y="2619375"/>
              <a:chExt cx="6654800" cy="567572"/>
            </a:xfrm>
          </p:grpSpPr>
          <p:sp>
            <p:nvSpPr>
              <p:cNvPr id="68621" name="Text Box 14"/>
              <p:cNvSpPr txBox="1">
                <a:spLocks noChangeArrowheads="1"/>
              </p:cNvSpPr>
              <p:nvPr/>
            </p:nvSpPr>
            <p:spPr bwMode="auto">
              <a:xfrm>
                <a:off x="4749800" y="2619375"/>
                <a:ext cx="2209800" cy="36754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VNI-Times" pitchFamily="2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VNI-Times" pitchFamily="2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VNI-Times" pitchFamily="2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VNI-Times" pitchFamily="2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VNI-Times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NI-Times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NI-Times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NI-Times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NI-Times" pitchFamily="2" charset="0"/>
                  </a:defRPr>
                </a:lvl9pPr>
              </a:lstStyle>
              <a:p>
                <a:pPr eaLnBrk="1" fontAlgn="base" hangingPunct="1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sz="240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H</a:t>
                </a:r>
                <a:r>
                  <a:rPr lang="en-US" sz="2400" baseline="-2500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40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SO</a:t>
                </a:r>
                <a:r>
                  <a:rPr lang="en-US" sz="2400" baseline="-2500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4</a:t>
                </a:r>
                <a:r>
                  <a:rPr lang="en-US" sz="240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(đặc), t</a:t>
                </a:r>
                <a:r>
                  <a:rPr lang="en-US" sz="2400" baseline="3000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0</a:t>
                </a:r>
                <a:endPara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8622" name="Line 19"/>
              <p:cNvSpPr>
                <a:spLocks noChangeShapeType="1"/>
              </p:cNvSpPr>
              <p:nvPr/>
            </p:nvSpPr>
            <p:spPr bwMode="auto">
              <a:xfrm>
                <a:off x="4797425" y="3048000"/>
                <a:ext cx="182880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srgbClr val="000000"/>
                  </a:solidFill>
                  <a:latin typeface="VNI-Times" pitchFamily="2" charset="0"/>
                </a:endParaRPr>
              </a:p>
            </p:txBody>
          </p:sp>
          <p:grpSp>
            <p:nvGrpSpPr>
              <p:cNvPr id="68623" name="Group 1"/>
              <p:cNvGrpSpPr>
                <a:grpSpLocks/>
              </p:cNvGrpSpPr>
              <p:nvPr/>
            </p:nvGrpSpPr>
            <p:grpSpPr bwMode="auto">
              <a:xfrm>
                <a:off x="304800" y="2819400"/>
                <a:ext cx="4194970" cy="367547"/>
                <a:chOff x="304800" y="2819400"/>
                <a:chExt cx="4194970" cy="367547"/>
              </a:xfrm>
            </p:grpSpPr>
            <p:sp>
              <p:nvSpPr>
                <p:cNvPr id="68624" name="Rectangle 11"/>
                <p:cNvSpPr>
                  <a:spLocks noChangeArrowheads="1"/>
                </p:cNvSpPr>
                <p:nvPr/>
              </p:nvSpPr>
              <p:spPr bwMode="auto">
                <a:xfrm>
                  <a:off x="304800" y="2819400"/>
                  <a:ext cx="2284600" cy="36754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24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[C</a:t>
                  </a:r>
                  <a:r>
                    <a:rPr lang="en-US" sz="2400" baseline="-250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6</a:t>
                  </a:r>
                  <a:r>
                    <a:rPr lang="en-US" sz="24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H</a:t>
                  </a:r>
                  <a:r>
                    <a:rPr lang="en-US" sz="2400" baseline="-250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7</a:t>
                  </a:r>
                  <a:r>
                    <a:rPr lang="en-US" sz="24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O</a:t>
                  </a:r>
                  <a:r>
                    <a:rPr lang="en-US" sz="2400" baseline="-250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2</a:t>
                  </a:r>
                  <a:r>
                    <a:rPr lang="en-US" sz="24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(OH)</a:t>
                  </a:r>
                  <a:r>
                    <a:rPr lang="en-US" sz="2400" baseline="-250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3</a:t>
                  </a:r>
                  <a:r>
                    <a:rPr lang="en-US" sz="24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]</a:t>
                  </a:r>
                  <a:r>
                    <a:rPr lang="en-US" sz="2400" baseline="-250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n</a:t>
                  </a:r>
                  <a:r>
                    <a:rPr lang="en-US" sz="24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 </a:t>
                  </a:r>
                </a:p>
              </p:txBody>
            </p:sp>
            <p:sp>
              <p:nvSpPr>
                <p:cNvPr id="68625" name="Rectangle 12"/>
                <p:cNvSpPr>
                  <a:spLocks noChangeArrowheads="1"/>
                </p:cNvSpPr>
                <p:nvPr/>
              </p:nvSpPr>
              <p:spPr bwMode="auto">
                <a:xfrm>
                  <a:off x="3465513" y="2819400"/>
                  <a:ext cx="1034257" cy="36754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24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HNO</a:t>
                  </a:r>
                  <a:r>
                    <a:rPr lang="en-US" sz="2400" baseline="-250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3</a:t>
                  </a:r>
                  <a:r>
                    <a:rPr lang="en-US" sz="24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 </a:t>
                  </a:r>
                </a:p>
              </p:txBody>
            </p:sp>
            <p:sp>
              <p:nvSpPr>
                <p:cNvPr id="68626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3060700" y="2819400"/>
                  <a:ext cx="609600" cy="36754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VNI-Times" pitchFamily="2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VNI-Times" pitchFamily="2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VNI-Times" pitchFamily="2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VNI-Times" pitchFamily="2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VNI-Times" pitchFamily="2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VNI-Times" pitchFamily="2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VNI-Times" pitchFamily="2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VNI-Times" pitchFamily="2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VNI-Times" pitchFamily="2" charset="0"/>
                    </a:defRPr>
                  </a:lvl9pPr>
                </a:lstStyle>
                <a:p>
                  <a:pPr eaLnBrk="1" fontAlgn="base" hangingPunct="1">
                    <a:spcBef>
                      <a:spcPct val="50000"/>
                    </a:spcBef>
                    <a:spcAft>
                      <a:spcPct val="0"/>
                    </a:spcAft>
                  </a:pPr>
                  <a:r>
                    <a:rPr lang="en-US" sz="24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</a:rPr>
                    <a:t>3n</a:t>
                  </a:r>
                </a:p>
              </p:txBody>
            </p:sp>
          </p:grpSp>
        </p:grpSp>
      </p:grp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4802188" y="2347913"/>
            <a:ext cx="4362450" cy="525462"/>
            <a:chOff x="4070350" y="4342325"/>
            <a:chExt cx="4654550" cy="525107"/>
          </a:xfrm>
        </p:grpSpPr>
        <p:sp>
          <p:nvSpPr>
            <p:cNvPr id="68615" name="Rectangle 13"/>
            <p:cNvSpPr>
              <a:spLocks noChangeArrowheads="1"/>
            </p:cNvSpPr>
            <p:nvPr/>
          </p:nvSpPr>
          <p:spPr bwMode="auto">
            <a:xfrm>
              <a:off x="4070350" y="4342325"/>
              <a:ext cx="2841210" cy="4613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[C</a:t>
              </a:r>
              <a:r>
                <a:rPr lang="en-US" sz="2400" baseline="-250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6</a:t>
              </a: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H</a:t>
              </a:r>
              <a:r>
                <a:rPr lang="en-US" sz="2400" baseline="-250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7</a:t>
              </a: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O</a:t>
              </a:r>
              <a:r>
                <a:rPr lang="en-US" sz="2400" baseline="-250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2 </a:t>
              </a: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(ONO</a:t>
              </a:r>
              <a:r>
                <a:rPr lang="en-US" sz="2400" baseline="-250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2</a:t>
              </a: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)</a:t>
              </a:r>
              <a:r>
                <a:rPr lang="en-US" sz="2400" baseline="-250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3</a:t>
              </a: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]</a:t>
              </a:r>
              <a:r>
                <a:rPr lang="en-US" sz="2400" baseline="-250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n</a:t>
              </a: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 </a:t>
              </a:r>
            </a:p>
          </p:txBody>
        </p:sp>
        <p:sp>
          <p:nvSpPr>
            <p:cNvPr id="68616" name="Text Box 20"/>
            <p:cNvSpPr txBox="1">
              <a:spLocks noChangeArrowheads="1"/>
            </p:cNvSpPr>
            <p:nvPr/>
          </p:nvSpPr>
          <p:spPr bwMode="auto">
            <a:xfrm>
              <a:off x="6994525" y="4386169"/>
              <a:ext cx="457200" cy="4613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+</a:t>
              </a:r>
            </a:p>
          </p:txBody>
        </p:sp>
        <p:sp>
          <p:nvSpPr>
            <p:cNvPr id="68617" name="Text Box 21"/>
            <p:cNvSpPr txBox="1">
              <a:spLocks noChangeArrowheads="1"/>
            </p:cNvSpPr>
            <p:nvPr/>
          </p:nvSpPr>
          <p:spPr bwMode="auto">
            <a:xfrm>
              <a:off x="7734300" y="4406098"/>
              <a:ext cx="990600" cy="4613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n-US" sz="2400" baseline="-250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O</a:t>
              </a:r>
            </a:p>
          </p:txBody>
        </p:sp>
        <p:sp>
          <p:nvSpPr>
            <p:cNvPr id="68618" name="Text Box 23"/>
            <p:cNvSpPr txBox="1">
              <a:spLocks noChangeArrowheads="1"/>
            </p:cNvSpPr>
            <p:nvPr/>
          </p:nvSpPr>
          <p:spPr bwMode="auto">
            <a:xfrm>
              <a:off x="7312025" y="4406098"/>
              <a:ext cx="609600" cy="4613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3n</a:t>
              </a:r>
            </a:p>
          </p:txBody>
        </p:sp>
      </p:grpSp>
      <p:sp>
        <p:nvSpPr>
          <p:cNvPr id="21" name="Line 19"/>
          <p:cNvSpPr>
            <a:spLocks noChangeShapeType="1"/>
          </p:cNvSpPr>
          <p:nvPr/>
        </p:nvSpPr>
        <p:spPr bwMode="auto">
          <a:xfrm>
            <a:off x="4419600" y="3230563"/>
            <a:ext cx="10747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latin typeface="VNI-Times" pitchFamily="2" charset="0"/>
            </a:endParaRPr>
          </a:p>
        </p:txBody>
      </p:sp>
      <p:sp>
        <p:nvSpPr>
          <p:cNvPr id="22" name="Line 19"/>
          <p:cNvSpPr>
            <a:spLocks noChangeShapeType="1"/>
          </p:cNvSpPr>
          <p:nvPr/>
        </p:nvSpPr>
        <p:spPr bwMode="auto">
          <a:xfrm flipH="1">
            <a:off x="4419600" y="3671888"/>
            <a:ext cx="10493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latin typeface="VNI-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49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4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4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4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4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OFFLINE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1197429" y="4046679"/>
            <a:ext cx="6248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6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2-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5)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HP\My Documents\My Pictures\113-5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95400"/>
            <a:ext cx="2438400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HP\My Documents\My Pictures\C--Users-sschlegel-Pictures-Question-Mark-Man.jpg"/>
          <p:cNvPicPr>
            <a:picLocks noChangeAspect="1" noChangeArrowheads="1"/>
          </p:cNvPicPr>
          <p:nvPr/>
        </p:nvPicPr>
        <p:blipFill>
          <a:blip r:embed="rId5" cstate="print"/>
          <a:srcRect l="14384" t="4110" r="19863" b="8219"/>
          <a:stretch>
            <a:fillRect/>
          </a:stretch>
        </p:blipFill>
        <p:spPr bwMode="auto">
          <a:xfrm>
            <a:off x="1676400" y="1295400"/>
            <a:ext cx="1828800" cy="2438400"/>
          </a:xfrm>
          <a:prstGeom prst="rect">
            <a:avLst/>
          </a:prstGeom>
          <a:noFill/>
        </p:spPr>
      </p:pic>
      <p:pic>
        <p:nvPicPr>
          <p:cNvPr id="15" name="Picture 27" descr="Hoja Carta2">
            <a:extLst>
              <a:ext uri="{FF2B5EF4-FFF2-40B4-BE49-F238E27FC236}">
                <a16:creationId xmlns:a16="http://schemas.microsoft.com/office/drawing/2014/main" xmlns="" id="{0C74EA37-2660-49BC-BE8D-5DFEE6F38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9AAFEF8-00DC-4321-806D-C718ABCA6C9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DUNG CHUẨN BỊ 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39520" y="1219200"/>
            <a:ext cx="6400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68. </a:t>
            </a:r>
            <a:r>
              <a:rPr lang="vi-VN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PEPTIT VÀ PROTEIN</a:t>
            </a:r>
            <a:endParaRPr lang="en-US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F8F7045E-6AB5-40B3-850B-8DE11A600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7FB21752-55DB-4A4C-9A97-362507B8478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1981200" y="2590800"/>
            <a:ext cx="762000" cy="665163"/>
            <a:chOff x="1110" y="2656"/>
            <a:chExt cx="1549" cy="1351"/>
          </a:xfrm>
        </p:grpSpPr>
        <p:sp>
          <p:nvSpPr>
            <p:cNvPr id="17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Group 7"/>
          <p:cNvGrpSpPr>
            <a:grpSpLocks/>
          </p:cNvGrpSpPr>
          <p:nvPr/>
        </p:nvGrpSpPr>
        <p:grpSpPr bwMode="auto">
          <a:xfrm>
            <a:off x="1939925" y="3695700"/>
            <a:ext cx="762000" cy="665163"/>
            <a:chOff x="3174" y="2656"/>
            <a:chExt cx="1549" cy="1351"/>
          </a:xfrm>
        </p:grpSpPr>
        <p:sp>
          <p:nvSpPr>
            <p:cNvPr id="23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2590799" y="3217863"/>
            <a:ext cx="4129655" cy="8026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2695530" y="2633088"/>
            <a:ext cx="114165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vi-VN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Peptit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 Box 13"/>
          <p:cNvSpPr txBox="1">
            <a:spLocks noChangeArrowheads="1"/>
          </p:cNvSpPr>
          <p:nvPr/>
        </p:nvSpPr>
        <p:spPr bwMode="gray">
          <a:xfrm>
            <a:off x="2160588" y="26082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5" name="Text Box 15"/>
          <p:cNvSpPr txBox="1">
            <a:spLocks noChangeArrowheads="1"/>
          </p:cNvSpPr>
          <p:nvPr/>
        </p:nvSpPr>
        <p:spPr bwMode="auto">
          <a:xfrm>
            <a:off x="2660650" y="3700463"/>
            <a:ext cx="3130550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Protein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 Box 16"/>
          <p:cNvSpPr txBox="1">
            <a:spLocks noChangeArrowheads="1"/>
          </p:cNvSpPr>
          <p:nvPr/>
        </p:nvSpPr>
        <p:spPr bwMode="gray">
          <a:xfrm>
            <a:off x="2119313" y="37131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49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0799" y="4347175"/>
            <a:ext cx="4129655" cy="8026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4"/>
          <p:cNvSpPr txBox="1">
            <a:spLocks noChangeArrowheads="1"/>
          </p:cNvSpPr>
          <p:nvPr/>
        </p:nvSpPr>
        <p:spPr bwMode="auto">
          <a:xfrm>
            <a:off x="304800" y="5867400"/>
            <a:ext cx="861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77827" name="Picture 2" descr="C:\Documents and Settings\vnm00093\My Documents\My Pictures\Pix\Nut_Pho_NHI_GlobalReach.jpg"/>
          <p:cNvPicPr>
            <a:picLocks noChangeAspect="1" noChangeArrowheads="1"/>
          </p:cNvPicPr>
          <p:nvPr/>
        </p:nvPicPr>
        <p:blipFill>
          <a:blip r:embed="rId3" cstate="print"/>
          <a:srcRect t="5376" b="9831"/>
          <a:stretch>
            <a:fillRect/>
          </a:stretch>
        </p:blipFill>
        <p:spPr bwMode="auto">
          <a:xfrm>
            <a:off x="1371600" y="1133144"/>
            <a:ext cx="6200775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13"/>
          <p:cNvSpPr>
            <a:spLocks noChangeArrowheads="1" noChangeShapeType="1" noTextEdit="1"/>
          </p:cNvSpPr>
          <p:nvPr/>
        </p:nvSpPr>
        <p:spPr bwMode="auto">
          <a:xfrm>
            <a:off x="-76200" y="3038888"/>
            <a:ext cx="8991600" cy="14660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6000" b="1" kern="10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Times New Roman"/>
                <a:cs typeface="Times New Roman"/>
              </a:rPr>
              <a:t> CHÚC CÁC EM HỌC TỐT!</a:t>
            </a:r>
          </a:p>
        </p:txBody>
      </p:sp>
      <p:pic>
        <p:nvPicPr>
          <p:cNvPr id="12" name="Picture 27" descr="Hoja Carta2"/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/>
          <p:nvPr/>
        </p:nvGrpSpPr>
        <p:grpSpPr>
          <a:xfrm>
            <a:off x="0" y="0"/>
            <a:ext cx="9144000" cy="1143000"/>
            <a:chOff x="0" y="0"/>
            <a:chExt cx="9144000" cy="1143000"/>
          </a:xfrm>
        </p:grpSpPr>
        <p:pic>
          <p:nvPicPr>
            <p:cNvPr id="14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ounded Rectangle 16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/>
          </p:nvSpPr>
          <p:spPr bwMode="auto">
            <a:xfrm>
              <a:off x="533400" y="574344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8055592" y="584200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5147FEBE-8DFD-4043-9D06-131CDD97F8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0697" y="337334"/>
            <a:ext cx="3973384" cy="111046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USTOM_TIMING_USED" val="1"/>
  <p:tag name="GENSWF_SLIDE_TITLE" val="IV. Ứng dụng."/>
  <p:tag name="ISPRING_SLIDE_INDENT_LEVEL" val="0"/>
  <p:tag name="ISPRING_SLIDE_ID" val="{C8665F15-50F0-46AC-9EF9-10CAEAE052DC}"/>
  <p:tag name="GENSWF_ADVANCE_TIME" val="53.81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USTOM_TIMING_USED" val="1"/>
  <p:tag name="GENSWF_SLIDE_TITLE" val="IV. Ứng dụng."/>
  <p:tag name="ISPRING_SLIDE_INDENT_LEVEL" val="0"/>
  <p:tag name="ISPRING_SLIDE_ID" val="{565A723B-12FB-4CD7-8BBB-1B4D26F051C7}"/>
  <p:tag name="GENSWF_ADVANCE_TIME" val="15.14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Default Design">
  <a:themeElements>
    <a:clrScheme name="Default Desig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66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B8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17920</TotalTime>
  <Words>2266</Words>
  <Application>Microsoft Office PowerPoint</Application>
  <PresentationFormat>On-screen Show (4:3)</PresentationFormat>
  <Paragraphs>374</Paragraphs>
  <Slides>38</Slides>
  <Notes>27</Notes>
  <HiddenSlides>0</HiddenSlides>
  <MMClips>0</MMClips>
  <ScaleCrop>false</ScaleCrop>
  <HeadingPairs>
    <vt:vector size="6" baseType="variant">
      <vt:variant>
        <vt:lpstr>Theme</vt:lpstr>
      </vt:variant>
      <vt:variant>
        <vt:i4>6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Office Theme</vt:lpstr>
      <vt:lpstr>Default Design</vt:lpstr>
      <vt:lpstr>2_Office Theme</vt:lpstr>
      <vt:lpstr>1_Office Theme</vt:lpstr>
      <vt:lpstr>1_Default Design</vt:lpstr>
      <vt:lpstr>2_Default Design</vt:lpstr>
      <vt:lpstr>ISIS/Draw Sketch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Amway VN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Windows User</cp:lastModifiedBy>
  <cp:revision>561</cp:revision>
  <dcterms:created xsi:type="dcterms:W3CDTF">2011-10-11T04:02:09Z</dcterms:created>
  <dcterms:modified xsi:type="dcterms:W3CDTF">2020-05-13T08:26:49Z</dcterms:modified>
</cp:coreProperties>
</file>